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19" r:id="rId2"/>
    <p:sldId id="420" r:id="rId3"/>
    <p:sldId id="421" r:id="rId4"/>
    <p:sldId id="422" r:id="rId5"/>
    <p:sldId id="424" r:id="rId6"/>
    <p:sldId id="425" r:id="rId7"/>
    <p:sldId id="423" r:id="rId8"/>
    <p:sldId id="426" r:id="rId9"/>
    <p:sldId id="427" r:id="rId10"/>
    <p:sldId id="428" r:id="rId11"/>
    <p:sldId id="429" r:id="rId12"/>
    <p:sldId id="430" r:id="rId13"/>
    <p:sldId id="431" r:id="rId14"/>
    <p:sldId id="432" r:id="rId15"/>
    <p:sldId id="433" r:id="rId16"/>
    <p:sldId id="434" r:id="rId17"/>
    <p:sldId id="435" r:id="rId18"/>
    <p:sldId id="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CAA9-6A24-9156-EC4E-F9B6433F7C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C93E2-C70D-A3DB-3412-87493E6D5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F5A4E0-6F70-5E26-3795-DB36124852E9}"/>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2B319225-C7AF-DCBD-F37E-16776D332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6455F-797D-D4F0-4B45-BB8CED1727F6}"/>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2699730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027F-0F07-BAA4-9E40-2C6200918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26791-CB09-8C47-B962-B3485C2EEA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6D9D0-3F04-D94E-7E0D-2650CD8693C7}"/>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80D2967C-87B8-5A11-F8D7-F1F73DE40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CBA10-8CDD-E106-8C58-C2195AEBCDC5}"/>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111481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1563A9-D7F2-E83E-1398-4A8D62450D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F9DD4-4E9C-5A87-0A9A-77454DABBB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DFD53-9F4A-58F6-D9F0-5E2BB8F1AED2}"/>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DEAEA4A4-7AD2-38AF-1BEC-7022084CE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9BB7E-951B-1C51-52FB-FAE62121E38F}"/>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3775985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5132-3608-1D5F-218C-9B08224685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B83E1-DD3C-BCD6-815D-2BD8313C2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C892A-8323-798A-0A6A-6B3F375F8FE5}"/>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675E3E2C-CD6B-3EA3-8B2F-3A03DB02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AD66E-9927-B994-9B6B-A704E130371F}"/>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1656000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A007-2407-9936-BEC3-59D6EBFE51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E709C3-22F0-7D35-FE67-D2CF947624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2FF6DB-E5DA-DF98-F1F6-1D17B4565623}"/>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5660696A-4AAA-5451-2D1C-433ACE350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0E814-66ED-0B98-5007-E2420DDA31EF}"/>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159950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293B-E99B-C049-0C5C-72BD9F3809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F3631-6116-5CD0-A5FF-7671638C24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8F0D24-709C-E026-33FD-55F9E19BA6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7C53EF-CAA7-3A6B-1538-A7B2A8B10186}"/>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6" name="Footer Placeholder 5">
            <a:extLst>
              <a:ext uri="{FF2B5EF4-FFF2-40B4-BE49-F238E27FC236}">
                <a16:creationId xmlns:a16="http://schemas.microsoft.com/office/drawing/2014/main" id="{40DB644F-F534-DEFB-77F5-15C822D1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A7D355-AAAD-6982-4C0C-587F5D938007}"/>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3842020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BC2C-10D3-EBD5-CFA8-FC0581E4C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317444-2013-BAB9-F53D-E21D4B9ED1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ADEDB-1E6C-0E28-E729-7B448C63E2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C42B2F-E086-FCC0-B138-32773FCC8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D0CF53-E0A5-3B86-46DC-B90FD710F1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BA0056-002C-8B86-E3A4-05187592312E}"/>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8" name="Footer Placeholder 7">
            <a:extLst>
              <a:ext uri="{FF2B5EF4-FFF2-40B4-BE49-F238E27FC236}">
                <a16:creationId xmlns:a16="http://schemas.microsoft.com/office/drawing/2014/main" id="{34B87532-94C8-2684-AAE1-248B18C171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556794-8D45-AE07-F401-9CE178BD7C21}"/>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13155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184B-72CB-8ECF-7BC6-2824AF03F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611525-B13E-669C-F1BD-D3A823649CF2}"/>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4" name="Footer Placeholder 3">
            <a:extLst>
              <a:ext uri="{FF2B5EF4-FFF2-40B4-BE49-F238E27FC236}">
                <a16:creationId xmlns:a16="http://schemas.microsoft.com/office/drawing/2014/main" id="{0583E1E2-8CDE-1396-5D25-253FA5887F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3F8767-27E2-01DD-029A-F4329C045FD5}"/>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397070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F9E52-84F5-0443-13D7-038E907578ED}"/>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3" name="Footer Placeholder 2">
            <a:extLst>
              <a:ext uri="{FF2B5EF4-FFF2-40B4-BE49-F238E27FC236}">
                <a16:creationId xmlns:a16="http://schemas.microsoft.com/office/drawing/2014/main" id="{ABDEBE2D-3E11-2684-AAAC-28C6A2C381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A6AB6E-45D0-49B4-DA9B-AA753803FB17}"/>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386875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191E-3934-8762-6C60-6E179DE11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B7566E-58C2-264D-E74B-D0D7D2C6D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4822E8-9A8D-FFEC-5A47-A39FBCFC6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587FE-6F8B-ACCF-B44E-98A06E8E1107}"/>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6" name="Footer Placeholder 5">
            <a:extLst>
              <a:ext uri="{FF2B5EF4-FFF2-40B4-BE49-F238E27FC236}">
                <a16:creationId xmlns:a16="http://schemas.microsoft.com/office/drawing/2014/main" id="{2586CF6E-D3E7-4B6D-E3F2-9B7B253FF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EC66D-85A1-C6A2-73B0-27D920AEB6D8}"/>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127653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35E1-E316-4CB9-1CD2-0DB3CB4EFE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E4FFB4-7D93-911F-594B-2D31F0092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A5DD72-27D8-43AA-95A8-5E46EC9AE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A5149-469E-F163-9AA9-4E77AFBCFC32}"/>
              </a:ext>
            </a:extLst>
          </p:cNvPr>
          <p:cNvSpPr>
            <a:spLocks noGrp="1"/>
          </p:cNvSpPr>
          <p:nvPr>
            <p:ph type="dt" sz="half" idx="10"/>
          </p:nvPr>
        </p:nvSpPr>
        <p:spPr/>
        <p:txBody>
          <a:bodyPr/>
          <a:lstStyle/>
          <a:p>
            <a:fld id="{7267E214-3BE7-44A5-A3F6-C33627222386}" type="datetimeFigureOut">
              <a:rPr lang="en-US" smtClean="0"/>
              <a:t>5/7/2024</a:t>
            </a:fld>
            <a:endParaRPr lang="en-US"/>
          </a:p>
        </p:txBody>
      </p:sp>
      <p:sp>
        <p:nvSpPr>
          <p:cNvPr id="6" name="Footer Placeholder 5">
            <a:extLst>
              <a:ext uri="{FF2B5EF4-FFF2-40B4-BE49-F238E27FC236}">
                <a16:creationId xmlns:a16="http://schemas.microsoft.com/office/drawing/2014/main" id="{CA7AE8E0-1E84-4C44-9383-0D2C91F61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0D55C-216C-731B-C200-EA9B395B3CE1}"/>
              </a:ext>
            </a:extLst>
          </p:cNvPr>
          <p:cNvSpPr>
            <a:spLocks noGrp="1"/>
          </p:cNvSpPr>
          <p:nvPr>
            <p:ph type="sldNum" sz="quarter" idx="12"/>
          </p:nvPr>
        </p:nvSpPr>
        <p:spPr/>
        <p:txBody>
          <a:bodyPr/>
          <a:lstStyle/>
          <a:p>
            <a:fld id="{732E35E9-71D4-4A15-9866-D044FC1C8B2E}" type="slidenum">
              <a:rPr lang="en-US" smtClean="0"/>
              <a:t>‹#›</a:t>
            </a:fld>
            <a:endParaRPr lang="en-US"/>
          </a:p>
        </p:txBody>
      </p:sp>
    </p:spTree>
    <p:extLst>
      <p:ext uri="{BB962C8B-B14F-4D97-AF65-F5344CB8AC3E}">
        <p14:creationId xmlns:p14="http://schemas.microsoft.com/office/powerpoint/2010/main" val="3909405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F2E80-7734-3D89-7D02-364297BA9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8C59E-4F48-A748-C8A7-78E4834FE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78A53-4E25-551F-5D7A-1DD06F634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67E214-3BE7-44A5-A3F6-C33627222386}" type="datetimeFigureOut">
              <a:rPr lang="en-US" smtClean="0"/>
              <a:t>5/7/2024</a:t>
            </a:fld>
            <a:endParaRPr lang="en-US"/>
          </a:p>
        </p:txBody>
      </p:sp>
      <p:sp>
        <p:nvSpPr>
          <p:cNvPr id="5" name="Footer Placeholder 4">
            <a:extLst>
              <a:ext uri="{FF2B5EF4-FFF2-40B4-BE49-F238E27FC236}">
                <a16:creationId xmlns:a16="http://schemas.microsoft.com/office/drawing/2014/main" id="{8B6441C4-76AD-F892-14DB-2FAFD1B01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ADFC7C-2CFB-9241-EBEC-61AB464B2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2E35E9-71D4-4A15-9866-D044FC1C8B2E}" type="slidenum">
              <a:rPr lang="en-US" smtClean="0"/>
              <a:t>‹#›</a:t>
            </a:fld>
            <a:endParaRPr lang="en-US"/>
          </a:p>
        </p:txBody>
      </p:sp>
    </p:spTree>
    <p:extLst>
      <p:ext uri="{BB962C8B-B14F-4D97-AF65-F5344CB8AC3E}">
        <p14:creationId xmlns:p14="http://schemas.microsoft.com/office/powerpoint/2010/main" val="2833673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waitress-the-waiter-restaurant-caf%C3%A9-2376728/"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D697-8E6E-27C1-8370-92D57AD58C80}"/>
              </a:ext>
            </a:extLst>
          </p:cNvPr>
          <p:cNvSpPr>
            <a:spLocks noGrp="1"/>
          </p:cNvSpPr>
          <p:nvPr>
            <p:ph type="title"/>
          </p:nvPr>
        </p:nvSpPr>
        <p:spPr>
          <a:xfrm>
            <a:off x="630936" y="639520"/>
            <a:ext cx="3429000" cy="1719072"/>
          </a:xfrm>
        </p:spPr>
        <p:txBody>
          <a:bodyPr anchor="b">
            <a:normAutofit/>
          </a:bodyPr>
          <a:lstStyle/>
          <a:p>
            <a:r>
              <a:rPr lang="en-US" sz="5400"/>
              <a:t>Python! Day 11</a:t>
            </a:r>
          </a:p>
        </p:txBody>
      </p:sp>
      <p:sp>
        <p:nvSpPr>
          <p:cNvPr id="3" name="Content Placeholder 2">
            <a:extLst>
              <a:ext uri="{FF2B5EF4-FFF2-40B4-BE49-F238E27FC236}">
                <a16:creationId xmlns:a16="http://schemas.microsoft.com/office/drawing/2014/main" id="{DB12F4B0-4B85-FAA3-0748-338B4A8177DB}"/>
              </a:ext>
            </a:extLst>
          </p:cNvPr>
          <p:cNvSpPr>
            <a:spLocks noGrp="1"/>
          </p:cNvSpPr>
          <p:nvPr>
            <p:ph idx="1"/>
          </p:nvPr>
        </p:nvSpPr>
        <p:spPr>
          <a:xfrm>
            <a:off x="630936" y="2807208"/>
            <a:ext cx="3429000" cy="3410712"/>
          </a:xfrm>
        </p:spPr>
        <p:txBody>
          <a:bodyPr anchor="t">
            <a:normAutofit/>
          </a:bodyPr>
          <a:lstStyle/>
          <a:p>
            <a:r>
              <a:rPr lang="en-US" sz="2200" dirty="0"/>
              <a:t>Introduction to Object Oriented Programming</a:t>
            </a:r>
          </a:p>
          <a:p>
            <a:r>
              <a:rPr lang="en-US" sz="2200" dirty="0"/>
              <a:t>Introduction to turtle</a:t>
            </a:r>
          </a:p>
        </p:txBody>
      </p:sp>
      <p:pic>
        <p:nvPicPr>
          <p:cNvPr id="2052" name="Picture 4" descr="Object Oriented Programming with Python - Full Course for Beginners -  YouTube">
            <a:extLst>
              <a:ext uri="{FF2B5EF4-FFF2-40B4-BE49-F238E27FC236}">
                <a16:creationId xmlns:a16="http://schemas.microsoft.com/office/drawing/2014/main" id="{76BC0C1E-65C6-2741-B3F9-05A4988E2B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2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stening and Understanding Your Cat's Meow - Purina">
            <a:extLst>
              <a:ext uri="{FF2B5EF4-FFF2-40B4-BE49-F238E27FC236}">
                <a16:creationId xmlns:a16="http://schemas.microsoft.com/office/drawing/2014/main" id="{58F73C81-524F-67C4-079A-3849C24829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82" b="6386"/>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6B47C4-9CF1-1700-590A-C0996362E818}"/>
              </a:ext>
            </a:extLst>
          </p:cNvPr>
          <p:cNvSpPr>
            <a:spLocks noGrp="1"/>
          </p:cNvSpPr>
          <p:nvPr>
            <p:ph idx="1"/>
          </p:nvPr>
        </p:nvSpPr>
        <p:spPr>
          <a:xfrm>
            <a:off x="4223982" y="3752850"/>
            <a:ext cx="7485413" cy="2452687"/>
          </a:xfrm>
        </p:spPr>
        <p:txBody>
          <a:bodyPr anchor="ctr">
            <a:normAutofit/>
          </a:bodyPr>
          <a:lstStyle/>
          <a:p>
            <a:r>
              <a:rPr lang="en-US" sz="1700"/>
              <a:t>We can now call these methods inside our main.py script like this:</a:t>
            </a:r>
          </a:p>
          <a:p>
            <a:pPr marL="0" indent="0">
              <a:buNone/>
            </a:pPr>
            <a:r>
              <a:rPr lang="en-US" sz="1700">
                <a:latin typeface="Lucida Console" panose="020B0609040504020204" pitchFamily="49" charset="0"/>
              </a:rPr>
              <a:t>simba.get_fish()</a:t>
            </a:r>
          </a:p>
          <a:p>
            <a:pPr marL="0" indent="0">
              <a:buNone/>
            </a:pPr>
            <a:r>
              <a:rPr lang="en-US" sz="1700">
                <a:latin typeface="Lucida Console" panose="020B0609040504020204" pitchFamily="49" charset="0"/>
              </a:rPr>
              <a:t>simba.eat_fish()</a:t>
            </a:r>
          </a:p>
          <a:p>
            <a:pPr marL="0" indent="0">
              <a:buNone/>
            </a:pPr>
            <a:endParaRPr lang="en-US" sz="1700">
              <a:latin typeface="Lucida Console" panose="020B0609040504020204" pitchFamily="49" charset="0"/>
            </a:endParaRPr>
          </a:p>
          <a:p>
            <a:r>
              <a:rPr lang="en-US" sz="1700"/>
              <a:t>Now, we can further develop our cat program by writing code that track’s the cat’s happiness, which increases every time the cat eats a fish</a:t>
            </a:r>
          </a:p>
          <a:p>
            <a:r>
              <a:rPr lang="en-US" sz="1700"/>
              <a:t>We can also create another method to let the cat meow</a:t>
            </a:r>
          </a:p>
        </p:txBody>
      </p:sp>
    </p:spTree>
    <p:extLst>
      <p:ext uri="{BB962C8B-B14F-4D97-AF65-F5344CB8AC3E}">
        <p14:creationId xmlns:p14="http://schemas.microsoft.com/office/powerpoint/2010/main" val="29346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5B5A-CC09-F620-D334-9A876847EAB4}"/>
              </a:ext>
            </a:extLst>
          </p:cNvPr>
          <p:cNvSpPr>
            <a:spLocks noGrp="1"/>
          </p:cNvSpPr>
          <p:nvPr>
            <p:ph type="title"/>
          </p:nvPr>
        </p:nvSpPr>
        <p:spPr>
          <a:xfrm>
            <a:off x="4572001" y="601744"/>
            <a:ext cx="6781800" cy="1338696"/>
          </a:xfrm>
        </p:spPr>
        <p:txBody>
          <a:bodyPr>
            <a:normAutofit/>
          </a:bodyPr>
          <a:lstStyle/>
          <a:p>
            <a:r>
              <a:rPr lang="en-US"/>
              <a:t>Project: Creating a Dog</a:t>
            </a:r>
            <a:endParaRPr lang="en-US" dirty="0"/>
          </a:p>
        </p:txBody>
      </p:sp>
      <p:pic>
        <p:nvPicPr>
          <p:cNvPr id="20" name="Picture 19" descr="Icons of different breeds of dogs">
            <a:extLst>
              <a:ext uri="{FF2B5EF4-FFF2-40B4-BE49-F238E27FC236}">
                <a16:creationId xmlns:a16="http://schemas.microsoft.com/office/drawing/2014/main" id="{C4151804-FBE6-6D80-E1B8-22394161E127}"/>
              </a:ext>
            </a:extLst>
          </p:cNvPr>
          <p:cNvPicPr>
            <a:picLocks noChangeAspect="1"/>
          </p:cNvPicPr>
          <p:nvPr/>
        </p:nvPicPr>
        <p:blipFill rotWithShape="1">
          <a:blip r:embed="rId2"/>
          <a:srcRect l="34411" r="31370"/>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88630648-229A-889B-73C1-638C05820E05}"/>
              </a:ext>
            </a:extLst>
          </p:cNvPr>
          <p:cNvSpPr>
            <a:spLocks noGrp="1"/>
          </p:cNvSpPr>
          <p:nvPr>
            <p:ph idx="1"/>
          </p:nvPr>
        </p:nvSpPr>
        <p:spPr>
          <a:xfrm>
            <a:off x="4572001" y="2201958"/>
            <a:ext cx="6781800" cy="3900730"/>
          </a:xfrm>
        </p:spPr>
        <p:txBody>
          <a:bodyPr anchor="t">
            <a:normAutofit/>
          </a:bodyPr>
          <a:lstStyle/>
          <a:p>
            <a:r>
              <a:rPr lang="en-US" sz="2000"/>
              <a:t>Now that we’ve created a blueprint for a cat, let’s create a dog, too</a:t>
            </a:r>
          </a:p>
          <a:p>
            <a:r>
              <a:rPr lang="en-US" sz="2000"/>
              <a:t>We’ll start by opening up another Python file and we’ll call this one DogProgram</a:t>
            </a:r>
          </a:p>
          <a:p>
            <a:r>
              <a:rPr lang="en-US" sz="2000"/>
              <a:t>The dog should be able to bark and it should have a happiness level that increases when the dog plays fetch</a:t>
            </a:r>
          </a:p>
        </p:txBody>
      </p:sp>
    </p:spTree>
    <p:extLst>
      <p:ext uri="{BB962C8B-B14F-4D97-AF65-F5344CB8AC3E}">
        <p14:creationId xmlns:p14="http://schemas.microsoft.com/office/powerpoint/2010/main" val="1752453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6BC4-7F32-289E-73C8-F2048AD71928}"/>
              </a:ext>
            </a:extLst>
          </p:cNvPr>
          <p:cNvSpPr>
            <a:spLocks noGrp="1"/>
          </p:cNvSpPr>
          <p:nvPr>
            <p:ph type="title"/>
          </p:nvPr>
        </p:nvSpPr>
        <p:spPr>
          <a:xfrm>
            <a:off x="1137033" y="670559"/>
            <a:ext cx="4683321" cy="2148841"/>
          </a:xfrm>
        </p:spPr>
        <p:txBody>
          <a:bodyPr anchor="t">
            <a:normAutofit/>
          </a:bodyPr>
          <a:lstStyle/>
          <a:p>
            <a:r>
              <a:rPr lang="en-US" dirty="0"/>
              <a:t>Object Oriented Programming Uses</a:t>
            </a:r>
          </a:p>
        </p:txBody>
      </p:sp>
      <p:pic>
        <p:nvPicPr>
          <p:cNvPr id="7170" name="Picture 2" descr="20 Little Known Facts About Cats and Dogs">
            <a:extLst>
              <a:ext uri="{FF2B5EF4-FFF2-40B4-BE49-F238E27FC236}">
                <a16:creationId xmlns:a16="http://schemas.microsoft.com/office/drawing/2014/main" id="{9DD1F80E-46A2-7F04-F15F-8575BA88B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29" r="3902" b="2"/>
          <a:stretch/>
        </p:blipFill>
        <p:spPr bwMode="auto">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EBFB3FE-9308-FF52-0141-BB10DA9BEC25}"/>
              </a:ext>
            </a:extLst>
          </p:cNvPr>
          <p:cNvSpPr>
            <a:spLocks noGrp="1"/>
          </p:cNvSpPr>
          <p:nvPr>
            <p:ph idx="1"/>
          </p:nvPr>
        </p:nvSpPr>
        <p:spPr>
          <a:xfrm>
            <a:off x="6797004" y="670559"/>
            <a:ext cx="4555782" cy="5445076"/>
          </a:xfrm>
        </p:spPr>
        <p:txBody>
          <a:bodyPr anchor="t">
            <a:normAutofit fontScale="92500" lnSpcReduction="10000"/>
          </a:bodyPr>
          <a:lstStyle/>
          <a:p>
            <a:r>
              <a:rPr lang="en-US" sz="2400" dirty="0"/>
              <a:t>When we have 2 objects in the same program, it’s easier to see how OOP is useful </a:t>
            </a:r>
          </a:p>
          <a:p>
            <a:r>
              <a:rPr lang="en-US" sz="2400" dirty="0"/>
              <a:t>If we wrote this animal project procedurally, we would have to create the cat attributes, the cat methods, the dog attributes, the dog methods, and the code of what the cat and dog do all in the same file</a:t>
            </a:r>
          </a:p>
          <a:p>
            <a:pPr lvl="1"/>
            <a:r>
              <a:rPr lang="en-US" dirty="0"/>
              <a:t>This would be really confusing</a:t>
            </a:r>
          </a:p>
          <a:p>
            <a:r>
              <a:rPr lang="en-US" sz="2400" dirty="0"/>
              <a:t>Using OOP, we can also create multiple versions of the same object:</a:t>
            </a:r>
          </a:p>
          <a:p>
            <a:r>
              <a:rPr lang="en-US" sz="2400" dirty="0"/>
              <a:t>For example, we can create a second cat named Nala like this</a:t>
            </a:r>
          </a:p>
          <a:p>
            <a:pPr marL="0" indent="0">
              <a:buNone/>
            </a:pPr>
            <a:r>
              <a:rPr lang="en-US" sz="2400" dirty="0">
                <a:latin typeface="Lucida Console" panose="020B0609040504020204" pitchFamily="49" charset="0"/>
              </a:rPr>
              <a:t>nala = Cat()</a:t>
            </a:r>
          </a:p>
        </p:txBody>
      </p:sp>
    </p:spTree>
    <p:extLst>
      <p:ext uri="{BB962C8B-B14F-4D97-AF65-F5344CB8AC3E}">
        <p14:creationId xmlns:p14="http://schemas.microsoft.com/office/powerpoint/2010/main" val="4126752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0E84-D95A-8817-3F42-70826F59D5B7}"/>
              </a:ext>
            </a:extLst>
          </p:cNvPr>
          <p:cNvSpPr>
            <a:spLocks noGrp="1"/>
          </p:cNvSpPr>
          <p:nvPr>
            <p:ph type="title"/>
          </p:nvPr>
        </p:nvSpPr>
        <p:spPr>
          <a:xfrm>
            <a:off x="481013" y="3752849"/>
            <a:ext cx="3290887" cy="2452687"/>
          </a:xfrm>
        </p:spPr>
        <p:txBody>
          <a:bodyPr anchor="ctr">
            <a:normAutofit/>
          </a:bodyPr>
          <a:lstStyle/>
          <a:p>
            <a:r>
              <a:rPr lang="en-US" sz="3600"/>
              <a:t>Introduction to Turtle</a:t>
            </a:r>
          </a:p>
        </p:txBody>
      </p:sp>
      <p:pic>
        <p:nvPicPr>
          <p:cNvPr id="5" name="Picture 4" descr="Sea turtle and surfer">
            <a:extLst>
              <a:ext uri="{FF2B5EF4-FFF2-40B4-BE49-F238E27FC236}">
                <a16:creationId xmlns:a16="http://schemas.microsoft.com/office/drawing/2014/main" id="{AD4E89DD-8B56-BF7E-0313-985F4AE5D571}"/>
              </a:ext>
            </a:extLst>
          </p:cNvPr>
          <p:cNvPicPr>
            <a:picLocks noChangeAspect="1"/>
          </p:cNvPicPr>
          <p:nvPr/>
        </p:nvPicPr>
        <p:blipFill rotWithShape="1">
          <a:blip r:embed="rId2"/>
          <a:srcRect t="47002" b="740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0C79235-1324-62B1-C1D9-4A0348A08E49}"/>
              </a:ext>
            </a:extLst>
          </p:cNvPr>
          <p:cNvSpPr>
            <a:spLocks noGrp="1"/>
          </p:cNvSpPr>
          <p:nvPr>
            <p:ph idx="1"/>
          </p:nvPr>
        </p:nvSpPr>
        <p:spPr>
          <a:xfrm>
            <a:off x="4223982" y="3752850"/>
            <a:ext cx="7485413" cy="2452687"/>
          </a:xfrm>
        </p:spPr>
        <p:txBody>
          <a:bodyPr anchor="ctr">
            <a:normAutofit/>
          </a:bodyPr>
          <a:lstStyle/>
          <a:p>
            <a:r>
              <a:rPr lang="en-US" sz="1700"/>
              <a:t>Now that we’ve created some of our own objects, let’s use some objects built into Python</a:t>
            </a:r>
          </a:p>
          <a:p>
            <a:r>
              <a:rPr lang="en-US" sz="1700"/>
              <a:t>Mainly, what we’ll be using is the turtle object</a:t>
            </a:r>
          </a:p>
          <a:p>
            <a:r>
              <a:rPr lang="en-US" sz="1700"/>
              <a:t>To start with, we’ll need to import the turtle class and create a turtle</a:t>
            </a:r>
          </a:p>
          <a:p>
            <a:r>
              <a:rPr lang="en-US" sz="1700"/>
              <a:t>Like this:</a:t>
            </a:r>
          </a:p>
          <a:p>
            <a:pPr marL="0" indent="0">
              <a:buNone/>
            </a:pPr>
            <a:r>
              <a:rPr lang="en-US" sz="1700">
                <a:latin typeface="Lucida Console" panose="020B0609040504020204" pitchFamily="49" charset="0"/>
              </a:rPr>
              <a:t>from turtle import Turtle</a:t>
            </a:r>
          </a:p>
          <a:p>
            <a:pPr marL="0" indent="0">
              <a:buNone/>
            </a:pPr>
            <a:r>
              <a:rPr lang="en-US" sz="1700">
                <a:latin typeface="Lucida Console" panose="020B0609040504020204" pitchFamily="49" charset="0"/>
              </a:rPr>
              <a:t>timmy = Turtle() </a:t>
            </a:r>
          </a:p>
        </p:txBody>
      </p:sp>
    </p:spTree>
    <p:extLst>
      <p:ext uri="{BB962C8B-B14F-4D97-AF65-F5344CB8AC3E}">
        <p14:creationId xmlns:p14="http://schemas.microsoft.com/office/powerpoint/2010/main" val="323400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urtle on the seabed">
            <a:extLst>
              <a:ext uri="{FF2B5EF4-FFF2-40B4-BE49-F238E27FC236}">
                <a16:creationId xmlns:a16="http://schemas.microsoft.com/office/drawing/2014/main" id="{DF3B678D-E9AA-4078-BA5C-BB200EC9E007}"/>
              </a:ext>
            </a:extLst>
          </p:cNvPr>
          <p:cNvPicPr>
            <a:picLocks noChangeAspect="1"/>
          </p:cNvPicPr>
          <p:nvPr/>
        </p:nvPicPr>
        <p:blipFill rotWithShape="1">
          <a:blip r:embed="rId2"/>
          <a:srcRect l="14608" r="32733" b="-2"/>
          <a:stretch/>
        </p:blipFill>
        <p:spPr>
          <a:xfrm>
            <a:off x="-1" y="-2"/>
            <a:ext cx="5410198" cy="6858002"/>
          </a:xfrm>
          <a:prstGeom prst="rect">
            <a:avLst/>
          </a:prstGeom>
        </p:spPr>
      </p:pic>
      <p:sp>
        <p:nvSpPr>
          <p:cNvPr id="2" name="Title 1">
            <a:extLst>
              <a:ext uri="{FF2B5EF4-FFF2-40B4-BE49-F238E27FC236}">
                <a16:creationId xmlns:a16="http://schemas.microsoft.com/office/drawing/2014/main" id="{3AC1FB37-7845-0D9C-FA6A-A8C183A55E49}"/>
              </a:ext>
            </a:extLst>
          </p:cNvPr>
          <p:cNvSpPr>
            <a:spLocks noGrp="1"/>
          </p:cNvSpPr>
          <p:nvPr>
            <p:ph type="title"/>
          </p:nvPr>
        </p:nvSpPr>
        <p:spPr>
          <a:xfrm>
            <a:off x="6115317" y="405685"/>
            <a:ext cx="5464968" cy="1559301"/>
          </a:xfrm>
        </p:spPr>
        <p:txBody>
          <a:bodyPr>
            <a:normAutofit/>
          </a:bodyPr>
          <a:lstStyle/>
          <a:p>
            <a:r>
              <a:rPr lang="en-US" sz="4000"/>
              <a:t>Using the Screen</a:t>
            </a:r>
          </a:p>
        </p:txBody>
      </p:sp>
      <p:sp>
        <p:nvSpPr>
          <p:cNvPr id="3" name="Content Placeholder 2">
            <a:extLst>
              <a:ext uri="{FF2B5EF4-FFF2-40B4-BE49-F238E27FC236}">
                <a16:creationId xmlns:a16="http://schemas.microsoft.com/office/drawing/2014/main" id="{967B26D0-47B9-76A3-6667-F0A67D54A228}"/>
              </a:ext>
            </a:extLst>
          </p:cNvPr>
          <p:cNvSpPr>
            <a:spLocks noGrp="1"/>
          </p:cNvSpPr>
          <p:nvPr>
            <p:ph idx="1"/>
          </p:nvPr>
        </p:nvSpPr>
        <p:spPr>
          <a:xfrm>
            <a:off x="6115317" y="2743200"/>
            <a:ext cx="5247340" cy="3496878"/>
          </a:xfrm>
        </p:spPr>
        <p:txBody>
          <a:bodyPr anchor="ctr">
            <a:normAutofit lnSpcReduction="10000"/>
          </a:bodyPr>
          <a:lstStyle/>
          <a:p>
            <a:r>
              <a:rPr lang="en-US" sz="1900"/>
              <a:t>You’ll notice that when you press play on your turtle program, a panel flashes onto the screen for a second</a:t>
            </a:r>
          </a:p>
          <a:p>
            <a:r>
              <a:rPr lang="en-US" sz="1900"/>
              <a:t>This is the screen which the turtle will appear on </a:t>
            </a:r>
          </a:p>
          <a:p>
            <a:r>
              <a:rPr lang="en-US" sz="1900"/>
              <a:t>To use the screen, we’ll need to import it just like we did with the Turtle</a:t>
            </a:r>
          </a:p>
          <a:p>
            <a:r>
              <a:rPr lang="en-US" sz="1900"/>
              <a:t>We can do that like this:</a:t>
            </a:r>
          </a:p>
          <a:p>
            <a:pPr marL="0" indent="0">
              <a:buNone/>
            </a:pPr>
            <a:r>
              <a:rPr lang="en-US" sz="1900">
                <a:latin typeface="Lucida Console" panose="020B0609040504020204" pitchFamily="49" charset="0"/>
              </a:rPr>
              <a:t>from turtle import Turtle, Screen</a:t>
            </a:r>
          </a:p>
          <a:p>
            <a:pPr marL="0" indent="0">
              <a:buNone/>
            </a:pPr>
            <a:r>
              <a:rPr lang="en-US" sz="1900">
                <a:latin typeface="Lucida Console" panose="020B0609040504020204" pitchFamily="49" charset="0"/>
              </a:rPr>
              <a:t>timmy = Turtle() </a:t>
            </a:r>
          </a:p>
          <a:p>
            <a:pPr marL="0" indent="0">
              <a:buNone/>
            </a:pPr>
            <a:r>
              <a:rPr lang="en-US" sz="1900">
                <a:latin typeface="Lucida Console" panose="020B0609040504020204" pitchFamily="49" charset="0"/>
              </a:rPr>
              <a:t>turtle_screen = Screen()</a:t>
            </a:r>
          </a:p>
          <a:p>
            <a:pPr marL="0" indent="0">
              <a:buNone/>
            </a:pPr>
            <a:endParaRPr lang="en-US" sz="1900"/>
          </a:p>
        </p:txBody>
      </p:sp>
    </p:spTree>
    <p:extLst>
      <p:ext uri="{BB962C8B-B14F-4D97-AF65-F5344CB8AC3E}">
        <p14:creationId xmlns:p14="http://schemas.microsoft.com/office/powerpoint/2010/main" val="420730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6EA5-AF15-7B63-4081-7E7CC3FB6FAF}"/>
              </a:ext>
            </a:extLst>
          </p:cNvPr>
          <p:cNvSpPr>
            <a:spLocks noGrp="1"/>
          </p:cNvSpPr>
          <p:nvPr>
            <p:ph type="title"/>
          </p:nvPr>
        </p:nvSpPr>
        <p:spPr>
          <a:xfrm>
            <a:off x="876692" y="457612"/>
            <a:ext cx="4355265" cy="1616203"/>
          </a:xfrm>
        </p:spPr>
        <p:txBody>
          <a:bodyPr anchor="b">
            <a:normAutofit/>
          </a:bodyPr>
          <a:lstStyle/>
          <a:p>
            <a:r>
              <a:rPr lang="en-US" sz="3200" dirty="0"/>
              <a:t>Using the Screen’s Attributes and Methods</a:t>
            </a:r>
          </a:p>
        </p:txBody>
      </p:sp>
      <p:sp>
        <p:nvSpPr>
          <p:cNvPr id="3" name="Content Placeholder 2">
            <a:extLst>
              <a:ext uri="{FF2B5EF4-FFF2-40B4-BE49-F238E27FC236}">
                <a16:creationId xmlns:a16="http://schemas.microsoft.com/office/drawing/2014/main" id="{150079FF-44CF-BC92-B1C9-D2FA3685978C}"/>
              </a:ext>
            </a:extLst>
          </p:cNvPr>
          <p:cNvSpPr>
            <a:spLocks noGrp="1"/>
          </p:cNvSpPr>
          <p:nvPr>
            <p:ph idx="1"/>
          </p:nvPr>
        </p:nvSpPr>
        <p:spPr>
          <a:xfrm>
            <a:off x="520262" y="2222939"/>
            <a:ext cx="5281448" cy="4067502"/>
          </a:xfrm>
        </p:spPr>
        <p:txBody>
          <a:bodyPr anchor="t">
            <a:normAutofit lnSpcReduction="10000"/>
          </a:bodyPr>
          <a:lstStyle/>
          <a:p>
            <a:r>
              <a:rPr lang="en-US" sz="2000" dirty="0"/>
              <a:t>We can access the screen’s attributes by writing:</a:t>
            </a:r>
          </a:p>
          <a:p>
            <a:pPr marL="0" indent="0">
              <a:buNone/>
            </a:pPr>
            <a:r>
              <a:rPr lang="en-US" sz="2000" dirty="0">
                <a:latin typeface="Lucida Console" panose="020B0609040504020204" pitchFamily="49" charset="0"/>
              </a:rPr>
              <a:t>print(</a:t>
            </a:r>
            <a:r>
              <a:rPr lang="en-US" sz="2000" dirty="0" err="1">
                <a:latin typeface="Lucida Console" panose="020B0609040504020204" pitchFamily="49" charset="0"/>
              </a:rPr>
              <a:t>turtle_screen.canvheight</a:t>
            </a:r>
            <a:r>
              <a:rPr lang="en-US" sz="2000" dirty="0">
                <a:latin typeface="Lucida Console" panose="020B0609040504020204" pitchFamily="49" charset="0"/>
              </a:rPr>
              <a:t>)</a:t>
            </a:r>
          </a:p>
          <a:p>
            <a:r>
              <a:rPr lang="en-US" sz="2000" dirty="0"/>
              <a:t>This gives us the height of the screen</a:t>
            </a:r>
          </a:p>
          <a:p>
            <a:r>
              <a:rPr lang="en-US" sz="2000" dirty="0"/>
              <a:t>This is useful if we want to make the screen bigger or smaller, but for now, 300 is tall enough</a:t>
            </a:r>
          </a:p>
          <a:p>
            <a:r>
              <a:rPr lang="en-US" sz="2000" dirty="0"/>
              <a:t>We can make the screen not immediately disappear by writing this:</a:t>
            </a:r>
          </a:p>
          <a:p>
            <a:pPr marL="0" indent="0">
              <a:buNone/>
            </a:pPr>
            <a:r>
              <a:rPr lang="en-US" sz="2000" dirty="0" err="1">
                <a:latin typeface="Lucida Console" panose="020B0609040504020204" pitchFamily="49" charset="0"/>
              </a:rPr>
              <a:t>turtle_screen.exitonclick</a:t>
            </a:r>
            <a:r>
              <a:rPr lang="en-US" sz="2000" dirty="0">
                <a:latin typeface="Lucida Console" panose="020B0609040504020204" pitchFamily="49" charset="0"/>
              </a:rPr>
              <a:t>()</a:t>
            </a:r>
          </a:p>
          <a:p>
            <a:r>
              <a:rPr lang="en-US" sz="2000" dirty="0"/>
              <a:t>This method makes sure that the screen only disappears when the user clicks it</a:t>
            </a:r>
          </a:p>
        </p:txBody>
      </p:sp>
      <p:pic>
        <p:nvPicPr>
          <p:cNvPr id="5" name="Picture 4">
            <a:extLst>
              <a:ext uri="{FF2B5EF4-FFF2-40B4-BE49-F238E27FC236}">
                <a16:creationId xmlns:a16="http://schemas.microsoft.com/office/drawing/2014/main" id="{C4C7B9E2-60A6-8BA3-1EBD-64AB9F8740FF}"/>
              </a:ext>
            </a:extLst>
          </p:cNvPr>
          <p:cNvPicPr>
            <a:picLocks noChangeAspect="1"/>
          </p:cNvPicPr>
          <p:nvPr/>
        </p:nvPicPr>
        <p:blipFill rotWithShape="1">
          <a:blip r:embed="rId2"/>
          <a:srcRect l="23910" r="26090"/>
          <a:stretch/>
        </p:blipFill>
        <p:spPr>
          <a:xfrm>
            <a:off x="6096000" y="10"/>
            <a:ext cx="6095999" cy="6857990"/>
          </a:xfrm>
          <a:prstGeom prst="rect">
            <a:avLst/>
          </a:prstGeom>
        </p:spPr>
      </p:pic>
    </p:spTree>
    <p:extLst>
      <p:ext uri="{BB962C8B-B14F-4D97-AF65-F5344CB8AC3E}">
        <p14:creationId xmlns:p14="http://schemas.microsoft.com/office/powerpoint/2010/main" val="1671887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1C45-4BE0-FA28-D35F-DD41FDCB3390}"/>
              </a:ext>
            </a:extLst>
          </p:cNvPr>
          <p:cNvSpPr>
            <a:spLocks noGrp="1"/>
          </p:cNvSpPr>
          <p:nvPr>
            <p:ph type="title"/>
          </p:nvPr>
        </p:nvSpPr>
        <p:spPr>
          <a:xfrm>
            <a:off x="876693" y="741391"/>
            <a:ext cx="4355265" cy="1616203"/>
          </a:xfrm>
        </p:spPr>
        <p:txBody>
          <a:bodyPr anchor="b">
            <a:normAutofit/>
          </a:bodyPr>
          <a:lstStyle/>
          <a:p>
            <a:r>
              <a:rPr lang="en-US" sz="3200"/>
              <a:t>Using the Turtle’s Attributes and Methods</a:t>
            </a:r>
          </a:p>
        </p:txBody>
      </p:sp>
      <p:sp>
        <p:nvSpPr>
          <p:cNvPr id="3" name="Content Placeholder 2">
            <a:extLst>
              <a:ext uri="{FF2B5EF4-FFF2-40B4-BE49-F238E27FC236}">
                <a16:creationId xmlns:a16="http://schemas.microsoft.com/office/drawing/2014/main" id="{683CF61B-424B-4D2D-C88A-F0DCAA20B350}"/>
              </a:ext>
            </a:extLst>
          </p:cNvPr>
          <p:cNvSpPr>
            <a:spLocks noGrp="1"/>
          </p:cNvSpPr>
          <p:nvPr>
            <p:ph idx="1"/>
          </p:nvPr>
        </p:nvSpPr>
        <p:spPr>
          <a:xfrm>
            <a:off x="876692" y="2533476"/>
            <a:ext cx="4355265" cy="3447832"/>
          </a:xfrm>
        </p:spPr>
        <p:txBody>
          <a:bodyPr anchor="t">
            <a:normAutofit/>
          </a:bodyPr>
          <a:lstStyle/>
          <a:p>
            <a:r>
              <a:rPr lang="en-US" sz="1700"/>
              <a:t>Now that we can see the turtle, we can code it. </a:t>
            </a:r>
          </a:p>
          <a:p>
            <a:r>
              <a:rPr lang="en-US" sz="1700"/>
              <a:t>Right now, the turtle is an arrow, lets change that so the turtle looks like a turtle</a:t>
            </a:r>
          </a:p>
          <a:p>
            <a:r>
              <a:rPr lang="en-US" sz="1700"/>
              <a:t>We can do that by writing:</a:t>
            </a:r>
          </a:p>
          <a:p>
            <a:pPr marL="0" indent="0">
              <a:buNone/>
            </a:pPr>
            <a:r>
              <a:rPr lang="en-US" sz="1700"/>
              <a:t>timmy.shape(“turtle”)</a:t>
            </a:r>
          </a:p>
          <a:p>
            <a:r>
              <a:rPr lang="en-US" sz="1700"/>
              <a:t>We can also change the shape to a circle, square, or triangle</a:t>
            </a:r>
          </a:p>
          <a:p>
            <a:r>
              <a:rPr lang="en-US" sz="1700"/>
              <a:t>We can change the turtle’s color by writing:</a:t>
            </a:r>
          </a:p>
          <a:p>
            <a:pPr marL="0" indent="0">
              <a:buNone/>
            </a:pPr>
            <a:r>
              <a:rPr lang="en-US" sz="1700"/>
              <a:t>timmy.color(“aqua”)</a:t>
            </a:r>
          </a:p>
          <a:p>
            <a:pPr marL="0" indent="0">
              <a:buNone/>
            </a:pPr>
            <a:endParaRPr lang="en-US" sz="1700"/>
          </a:p>
        </p:txBody>
      </p:sp>
      <p:pic>
        <p:nvPicPr>
          <p:cNvPr id="5" name="Picture 4">
            <a:extLst>
              <a:ext uri="{FF2B5EF4-FFF2-40B4-BE49-F238E27FC236}">
                <a16:creationId xmlns:a16="http://schemas.microsoft.com/office/drawing/2014/main" id="{F86ECED3-9FFC-1D28-3DCD-7B72077C344E}"/>
              </a:ext>
            </a:extLst>
          </p:cNvPr>
          <p:cNvPicPr>
            <a:picLocks noChangeAspect="1"/>
          </p:cNvPicPr>
          <p:nvPr/>
        </p:nvPicPr>
        <p:blipFill rotWithShape="1">
          <a:blip r:embed="rId2"/>
          <a:srcRect l="26970" r="23030"/>
          <a:stretch/>
        </p:blipFill>
        <p:spPr>
          <a:xfrm>
            <a:off x="6096000" y="10"/>
            <a:ext cx="6095999" cy="6857990"/>
          </a:xfrm>
          <a:prstGeom prst="rect">
            <a:avLst/>
          </a:prstGeom>
        </p:spPr>
      </p:pic>
    </p:spTree>
    <p:extLst>
      <p:ext uri="{BB962C8B-B14F-4D97-AF65-F5344CB8AC3E}">
        <p14:creationId xmlns:p14="http://schemas.microsoft.com/office/powerpoint/2010/main" val="235644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ze">
            <a:extLst>
              <a:ext uri="{FF2B5EF4-FFF2-40B4-BE49-F238E27FC236}">
                <a16:creationId xmlns:a16="http://schemas.microsoft.com/office/drawing/2014/main" id="{1FC24725-C26B-86D6-34BA-4A42C1DA620B}"/>
              </a:ext>
            </a:extLst>
          </p:cNvPr>
          <p:cNvPicPr>
            <a:picLocks noChangeAspect="1"/>
          </p:cNvPicPr>
          <p:nvPr/>
        </p:nvPicPr>
        <p:blipFill rotWithShape="1">
          <a:blip r:embed="rId2"/>
          <a:srcRect l="20610" r="26731" b="-2"/>
          <a:stretch/>
        </p:blipFill>
        <p:spPr>
          <a:xfrm>
            <a:off x="-1" y="-2"/>
            <a:ext cx="5410198" cy="6858002"/>
          </a:xfrm>
          <a:prstGeom prst="rect">
            <a:avLst/>
          </a:prstGeom>
        </p:spPr>
      </p:pic>
      <p:sp>
        <p:nvSpPr>
          <p:cNvPr id="2" name="Title 1">
            <a:extLst>
              <a:ext uri="{FF2B5EF4-FFF2-40B4-BE49-F238E27FC236}">
                <a16:creationId xmlns:a16="http://schemas.microsoft.com/office/drawing/2014/main" id="{8E658609-0E71-5F82-5DA7-163A38FDA9DE}"/>
              </a:ext>
            </a:extLst>
          </p:cNvPr>
          <p:cNvSpPr>
            <a:spLocks noGrp="1"/>
          </p:cNvSpPr>
          <p:nvPr>
            <p:ph type="title"/>
          </p:nvPr>
        </p:nvSpPr>
        <p:spPr>
          <a:xfrm>
            <a:off x="6115317" y="405685"/>
            <a:ext cx="5464968" cy="1559301"/>
          </a:xfrm>
        </p:spPr>
        <p:txBody>
          <a:bodyPr>
            <a:normAutofit/>
          </a:bodyPr>
          <a:lstStyle/>
          <a:p>
            <a:r>
              <a:rPr lang="en-US" sz="4000"/>
              <a:t>Finding the Turtle’s Methods</a:t>
            </a:r>
          </a:p>
        </p:txBody>
      </p:sp>
      <p:sp>
        <p:nvSpPr>
          <p:cNvPr id="3" name="Content Placeholder 2">
            <a:extLst>
              <a:ext uri="{FF2B5EF4-FFF2-40B4-BE49-F238E27FC236}">
                <a16:creationId xmlns:a16="http://schemas.microsoft.com/office/drawing/2014/main" id="{60C3C113-1ABE-68E5-1739-92940966CE6B}"/>
              </a:ext>
            </a:extLst>
          </p:cNvPr>
          <p:cNvSpPr>
            <a:spLocks noGrp="1"/>
          </p:cNvSpPr>
          <p:nvPr>
            <p:ph idx="1"/>
          </p:nvPr>
        </p:nvSpPr>
        <p:spPr>
          <a:xfrm>
            <a:off x="6115317" y="2743200"/>
            <a:ext cx="5247340" cy="3496878"/>
          </a:xfrm>
        </p:spPr>
        <p:txBody>
          <a:bodyPr anchor="ctr">
            <a:normAutofit lnSpcReduction="10000"/>
          </a:bodyPr>
          <a:lstStyle/>
          <a:p>
            <a:r>
              <a:rPr lang="en-US" sz="2400" dirty="0"/>
              <a:t>While some methods are easy to remember, it’s impossible to remember all of every object’s attributes and methods. </a:t>
            </a:r>
          </a:p>
          <a:p>
            <a:r>
              <a:rPr lang="en-US" sz="2400" dirty="0"/>
              <a:t>In this case, we can find more methods by searching “Python turtle documentation.”</a:t>
            </a:r>
          </a:p>
          <a:p>
            <a:r>
              <a:rPr lang="en-US" sz="2400" dirty="0"/>
              <a:t>Using the information on the turtle documentation page, let’s make the turtle draw a 100 units wide square</a:t>
            </a:r>
          </a:p>
        </p:txBody>
      </p:sp>
    </p:spTree>
    <p:extLst>
      <p:ext uri="{BB962C8B-B14F-4D97-AF65-F5344CB8AC3E}">
        <p14:creationId xmlns:p14="http://schemas.microsoft.com/office/powerpoint/2010/main" val="2361551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CA38-671F-A38A-5A86-E80FABF31F7C}"/>
              </a:ext>
            </a:extLst>
          </p:cNvPr>
          <p:cNvSpPr>
            <a:spLocks noGrp="1"/>
          </p:cNvSpPr>
          <p:nvPr>
            <p:ph type="title"/>
          </p:nvPr>
        </p:nvSpPr>
        <p:spPr>
          <a:xfrm>
            <a:off x="589560" y="856180"/>
            <a:ext cx="4560584" cy="1128068"/>
          </a:xfrm>
        </p:spPr>
        <p:txBody>
          <a:bodyPr anchor="ctr">
            <a:normAutofit/>
          </a:bodyPr>
          <a:lstStyle/>
          <a:p>
            <a:r>
              <a:rPr lang="en-US" sz="3700"/>
              <a:t>Project: Draw the Windows Logo</a:t>
            </a:r>
          </a:p>
        </p:txBody>
      </p:sp>
      <p:sp>
        <p:nvSpPr>
          <p:cNvPr id="3" name="Content Placeholder 2">
            <a:extLst>
              <a:ext uri="{FF2B5EF4-FFF2-40B4-BE49-F238E27FC236}">
                <a16:creationId xmlns:a16="http://schemas.microsoft.com/office/drawing/2014/main" id="{74B8CA3E-30BF-809B-938E-2737A942E808}"/>
              </a:ext>
            </a:extLst>
          </p:cNvPr>
          <p:cNvSpPr>
            <a:spLocks noGrp="1"/>
          </p:cNvSpPr>
          <p:nvPr>
            <p:ph idx="1"/>
          </p:nvPr>
        </p:nvSpPr>
        <p:spPr>
          <a:xfrm>
            <a:off x="590719" y="2330505"/>
            <a:ext cx="4559425" cy="3979585"/>
          </a:xfrm>
        </p:spPr>
        <p:txBody>
          <a:bodyPr anchor="ctr">
            <a:normAutofit/>
          </a:bodyPr>
          <a:lstStyle/>
          <a:p>
            <a:r>
              <a:rPr lang="en-US" sz="2000" dirty="0"/>
              <a:t>Let’s use this square drawing to draw the windows logo</a:t>
            </a:r>
          </a:p>
          <a:p>
            <a:r>
              <a:rPr lang="en-US" sz="2000" dirty="0"/>
              <a:t>We’ll need these methods:</a:t>
            </a:r>
          </a:p>
          <a:p>
            <a:pPr marL="0" indent="0">
              <a:buNone/>
            </a:pPr>
            <a:r>
              <a:rPr lang="en-US" sz="2000" dirty="0" err="1">
                <a:latin typeface="Lucida Console" panose="020B0609040504020204" pitchFamily="49" charset="0"/>
              </a:rPr>
              <a:t>turtle.forward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turtle. right()</a:t>
            </a:r>
          </a:p>
          <a:p>
            <a:pPr marL="0" indent="0">
              <a:buNone/>
            </a:pPr>
            <a:r>
              <a:rPr lang="en-US" sz="2000" dirty="0" err="1">
                <a:latin typeface="Lucida Console" panose="020B0609040504020204" pitchFamily="49" charset="0"/>
              </a:rPr>
              <a:t>turtle.left</a:t>
            </a:r>
            <a:r>
              <a:rPr lang="en-US" sz="2000" dirty="0">
                <a:latin typeface="Lucida Console" panose="020B0609040504020204" pitchFamily="49" charset="0"/>
              </a:rPr>
              <a:t>()</a:t>
            </a:r>
          </a:p>
          <a:p>
            <a:pPr marL="0" indent="0">
              <a:buNone/>
            </a:pPr>
            <a:r>
              <a:rPr lang="en-US" sz="2000" dirty="0" err="1">
                <a:latin typeface="Lucida Console" panose="020B0609040504020204" pitchFamily="49" charset="0"/>
              </a:rPr>
              <a:t>turtle.up</a:t>
            </a:r>
            <a:r>
              <a:rPr lang="en-US" sz="2000" dirty="0">
                <a:latin typeface="Lucida Console" panose="020B0609040504020204" pitchFamily="49" charset="0"/>
              </a:rPr>
              <a:t>()</a:t>
            </a:r>
          </a:p>
          <a:p>
            <a:pPr marL="0" indent="0">
              <a:buNone/>
            </a:pPr>
            <a:r>
              <a:rPr lang="en-US" sz="2000" dirty="0" err="1">
                <a:latin typeface="Lucida Console" panose="020B0609040504020204" pitchFamily="49" charset="0"/>
              </a:rPr>
              <a:t>turtle.down</a:t>
            </a:r>
            <a:r>
              <a:rPr lang="en-US" sz="2000" dirty="0">
                <a:latin typeface="Lucida Console" panose="020B0609040504020204" pitchFamily="49" charset="0"/>
              </a:rPr>
              <a:t>()</a:t>
            </a:r>
          </a:p>
          <a:p>
            <a:pPr marL="0" indent="0">
              <a:buNone/>
            </a:pPr>
            <a:r>
              <a:rPr lang="en-US" sz="2000" dirty="0" err="1">
                <a:latin typeface="Lucida Console" panose="020B0609040504020204" pitchFamily="49" charset="0"/>
              </a:rPr>
              <a:t>turtle.hideturtle</a:t>
            </a:r>
            <a:r>
              <a:rPr lang="en-US" sz="2000" dirty="0">
                <a:latin typeface="Lucida Console" panose="020B0609040504020204" pitchFamily="49" charset="0"/>
              </a:rPr>
              <a:t>()</a:t>
            </a:r>
          </a:p>
        </p:txBody>
      </p:sp>
      <p:pic>
        <p:nvPicPr>
          <p:cNvPr id="7" name="Picture 6" descr="A group of squares with different colors&#10;&#10;Description automatically generated">
            <a:extLst>
              <a:ext uri="{FF2B5EF4-FFF2-40B4-BE49-F238E27FC236}">
                <a16:creationId xmlns:a16="http://schemas.microsoft.com/office/drawing/2014/main" id="{049035AB-FCC2-FCA4-40A9-CD2186C36A16}"/>
              </a:ext>
            </a:extLst>
          </p:cNvPr>
          <p:cNvPicPr>
            <a:picLocks noChangeAspect="1"/>
          </p:cNvPicPr>
          <p:nvPr/>
        </p:nvPicPr>
        <p:blipFill rotWithShape="1">
          <a:blip r:embed="rId2">
            <a:extLst>
              <a:ext uri="{28A0092B-C50C-407E-A947-70E740481C1C}">
                <a14:useLocalDpi xmlns:a14="http://schemas.microsoft.com/office/drawing/2010/main" val="0"/>
              </a:ext>
            </a:extLst>
          </a:blip>
          <a:srcRect l="1468" r="715" b="1"/>
          <a:stretch/>
        </p:blipFill>
        <p:spPr>
          <a:xfrm>
            <a:off x="5977788" y="799352"/>
            <a:ext cx="5425410" cy="5259296"/>
          </a:xfrm>
          <a:prstGeom prst="rect">
            <a:avLst/>
          </a:prstGeom>
        </p:spPr>
      </p:pic>
    </p:spTree>
    <p:extLst>
      <p:ext uri="{BB962C8B-B14F-4D97-AF65-F5344CB8AC3E}">
        <p14:creationId xmlns:p14="http://schemas.microsoft.com/office/powerpoint/2010/main" val="76794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B5E7-2F5B-3112-AE29-F5DE868AB101}"/>
              </a:ext>
            </a:extLst>
          </p:cNvPr>
          <p:cNvSpPr>
            <a:spLocks noGrp="1"/>
          </p:cNvSpPr>
          <p:nvPr>
            <p:ph type="title"/>
          </p:nvPr>
        </p:nvSpPr>
        <p:spPr>
          <a:xfrm>
            <a:off x="793662" y="386930"/>
            <a:ext cx="10066122" cy="1298448"/>
          </a:xfrm>
        </p:spPr>
        <p:txBody>
          <a:bodyPr anchor="b">
            <a:normAutofit fontScale="90000"/>
          </a:bodyPr>
          <a:lstStyle/>
          <a:p>
            <a:r>
              <a:rPr lang="en-US" dirty="0"/>
              <a:t>What is Object Oriented Programming (OOP)?</a:t>
            </a:r>
          </a:p>
        </p:txBody>
      </p:sp>
      <p:sp>
        <p:nvSpPr>
          <p:cNvPr id="3" name="Content Placeholder 2">
            <a:extLst>
              <a:ext uri="{FF2B5EF4-FFF2-40B4-BE49-F238E27FC236}">
                <a16:creationId xmlns:a16="http://schemas.microsoft.com/office/drawing/2014/main" id="{E6D63297-05BD-3D7B-3EDF-C4893BE90ADC}"/>
              </a:ext>
            </a:extLst>
          </p:cNvPr>
          <p:cNvSpPr>
            <a:spLocks noGrp="1"/>
          </p:cNvSpPr>
          <p:nvPr>
            <p:ph idx="1"/>
          </p:nvPr>
        </p:nvSpPr>
        <p:spPr>
          <a:xfrm>
            <a:off x="338959" y="2309648"/>
            <a:ext cx="4985600" cy="3929311"/>
          </a:xfrm>
        </p:spPr>
        <p:txBody>
          <a:bodyPr anchor="ctr">
            <a:normAutofit lnSpcReduction="10000"/>
          </a:bodyPr>
          <a:lstStyle/>
          <a:p>
            <a:r>
              <a:rPr lang="en-US" sz="1600" dirty="0"/>
              <a:t>If you look at our coffee machine project, the code begins to get a bit complicated because so many things are happening in the machine</a:t>
            </a:r>
          </a:p>
          <a:p>
            <a:r>
              <a:rPr lang="en-US" sz="1600" dirty="0"/>
              <a:t>If we were to code something like a self-driving car instead of a coffee machine, our code would become very confusing because a self-driving car is very complicated</a:t>
            </a:r>
          </a:p>
          <a:p>
            <a:r>
              <a:rPr lang="en-US" sz="1600" dirty="0"/>
              <a:t>We could code a self-driving car more easily if we break it up into small parts – like one program for the obstacle-sensing camera, one for the steering wheel, and one for the GPS mapping device</a:t>
            </a:r>
          </a:p>
          <a:p>
            <a:r>
              <a:rPr lang="en-US" sz="1600" dirty="0"/>
              <a:t>This is called Object Oriented Programming. </a:t>
            </a:r>
          </a:p>
          <a:p>
            <a:pPr lvl="1"/>
            <a:r>
              <a:rPr lang="en-US" sz="1600" dirty="0"/>
              <a:t>It’s different from Procedural Programming, where we write everything at once in chronological order like we’ve been doing so far </a:t>
            </a:r>
          </a:p>
        </p:txBody>
      </p:sp>
      <p:pic>
        <p:nvPicPr>
          <p:cNvPr id="6" name="Picture 5" descr="Electric car being charged">
            <a:extLst>
              <a:ext uri="{FF2B5EF4-FFF2-40B4-BE49-F238E27FC236}">
                <a16:creationId xmlns:a16="http://schemas.microsoft.com/office/drawing/2014/main" id="{29110A51-F957-DCE3-AAFC-9B606B720F93}"/>
              </a:ext>
            </a:extLst>
          </p:cNvPr>
          <p:cNvPicPr>
            <a:picLocks noChangeAspect="1"/>
          </p:cNvPicPr>
          <p:nvPr/>
        </p:nvPicPr>
        <p:blipFill rotWithShape="1">
          <a:blip r:embed="rId2">
            <a:extLst>
              <a:ext uri="{28A0092B-C50C-407E-A947-70E740481C1C}">
                <a14:useLocalDpi xmlns:a14="http://schemas.microsoft.com/office/drawing/2010/main" val="0"/>
              </a:ext>
            </a:extLst>
          </a:blip>
          <a:srcRect r="7442"/>
          <a:stretch/>
        </p:blipFill>
        <p:spPr>
          <a:xfrm>
            <a:off x="5911532" y="2484255"/>
            <a:ext cx="5150277" cy="3714244"/>
          </a:xfrm>
          <a:prstGeom prst="rect">
            <a:avLst/>
          </a:prstGeom>
        </p:spPr>
      </p:pic>
    </p:spTree>
    <p:extLst>
      <p:ext uri="{BB962C8B-B14F-4D97-AF65-F5344CB8AC3E}">
        <p14:creationId xmlns:p14="http://schemas.microsoft.com/office/powerpoint/2010/main" val="332784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7F24-BA43-047F-AC2A-3D99932542A5}"/>
              </a:ext>
            </a:extLst>
          </p:cNvPr>
          <p:cNvSpPr>
            <a:spLocks noGrp="1"/>
          </p:cNvSpPr>
          <p:nvPr>
            <p:ph type="title"/>
          </p:nvPr>
        </p:nvSpPr>
        <p:spPr>
          <a:xfrm>
            <a:off x="1137034" y="609597"/>
            <a:ext cx="9392421" cy="1330841"/>
          </a:xfrm>
        </p:spPr>
        <p:txBody>
          <a:bodyPr>
            <a:normAutofit/>
          </a:bodyPr>
          <a:lstStyle/>
          <a:p>
            <a:r>
              <a:rPr lang="en-US"/>
              <a:t>Why is object-oriented programming (OOP) useful?</a:t>
            </a:r>
          </a:p>
        </p:txBody>
      </p:sp>
      <p:sp>
        <p:nvSpPr>
          <p:cNvPr id="3" name="Content Placeholder 2">
            <a:extLst>
              <a:ext uri="{FF2B5EF4-FFF2-40B4-BE49-F238E27FC236}">
                <a16:creationId xmlns:a16="http://schemas.microsoft.com/office/drawing/2014/main" id="{38E9A9C5-CEEC-BFE3-B1C0-0D0F7A0349CE}"/>
              </a:ext>
            </a:extLst>
          </p:cNvPr>
          <p:cNvSpPr>
            <a:spLocks noGrp="1"/>
          </p:cNvSpPr>
          <p:nvPr>
            <p:ph idx="1"/>
          </p:nvPr>
        </p:nvSpPr>
        <p:spPr>
          <a:xfrm>
            <a:off x="488731" y="2198362"/>
            <a:ext cx="5872655" cy="4454686"/>
          </a:xfrm>
        </p:spPr>
        <p:txBody>
          <a:bodyPr>
            <a:normAutofit lnSpcReduction="10000"/>
          </a:bodyPr>
          <a:lstStyle/>
          <a:p>
            <a:r>
              <a:rPr lang="en-US" sz="1800" dirty="0"/>
              <a:t>For another example, let's say programming a virtual restaurant.</a:t>
            </a:r>
          </a:p>
          <a:p>
            <a:r>
              <a:rPr lang="en-US" sz="1800" dirty="0"/>
              <a:t>If we only have one person to do all the jobs in the restaurant (cooking, cleaning, and taking orders), it would be very difficult to run the restaurant</a:t>
            </a:r>
          </a:p>
          <a:p>
            <a:pPr lvl="1"/>
            <a:r>
              <a:rPr lang="en-US" sz="1800" dirty="0"/>
              <a:t>This is like using procedural programming – all the code for running the restaurant is in one complicated and confusing program</a:t>
            </a:r>
          </a:p>
          <a:p>
            <a:r>
              <a:rPr lang="en-US" sz="1800" dirty="0"/>
              <a:t>Instead, we can hire more than one person to run the restaurant </a:t>
            </a:r>
          </a:p>
          <a:p>
            <a:r>
              <a:rPr lang="en-US" sz="1800" dirty="0"/>
              <a:t>We can hire a chef for the cooking, a cleaner for the cleaning, and a waiter to take orders. Then, instead of running a restaurant all by ourselves, we just need to manage the chef, cleaner, and waiter.</a:t>
            </a:r>
          </a:p>
          <a:p>
            <a:pPr lvl="1"/>
            <a:r>
              <a:rPr lang="en-US" sz="1800" dirty="0"/>
              <a:t>This is like using object-oriented programming – the employees are all different programs or objects, and the main.py script is the manager</a:t>
            </a:r>
          </a:p>
        </p:txBody>
      </p:sp>
      <p:pic>
        <p:nvPicPr>
          <p:cNvPr id="5" name="Picture 4" descr="Staff at a restaurant">
            <a:extLst>
              <a:ext uri="{FF2B5EF4-FFF2-40B4-BE49-F238E27FC236}">
                <a16:creationId xmlns:a16="http://schemas.microsoft.com/office/drawing/2014/main" id="{E01B1EE8-5584-F46D-D273-19EE748C6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464708"/>
            <a:ext cx="4788505" cy="3196327"/>
          </a:xfrm>
          <a:prstGeom prst="rect">
            <a:avLst/>
          </a:prstGeom>
        </p:spPr>
      </p:pic>
    </p:spTree>
    <p:extLst>
      <p:ext uri="{BB962C8B-B14F-4D97-AF65-F5344CB8AC3E}">
        <p14:creationId xmlns:p14="http://schemas.microsoft.com/office/powerpoint/2010/main" val="132907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F8ED-4270-6DB9-96CA-9E8C6F275D4A}"/>
              </a:ext>
            </a:extLst>
          </p:cNvPr>
          <p:cNvSpPr>
            <a:spLocks noGrp="1"/>
          </p:cNvSpPr>
          <p:nvPr>
            <p:ph type="title"/>
          </p:nvPr>
        </p:nvSpPr>
        <p:spPr>
          <a:xfrm>
            <a:off x="1137034" y="609600"/>
            <a:ext cx="4784796" cy="1330840"/>
          </a:xfrm>
        </p:spPr>
        <p:txBody>
          <a:bodyPr>
            <a:normAutofit/>
          </a:bodyPr>
          <a:lstStyle/>
          <a:p>
            <a:r>
              <a:rPr lang="en-US" dirty="0"/>
              <a:t>Objects in OOP</a:t>
            </a:r>
          </a:p>
        </p:txBody>
      </p:sp>
      <p:sp>
        <p:nvSpPr>
          <p:cNvPr id="3" name="Content Placeholder 2">
            <a:extLst>
              <a:ext uri="{FF2B5EF4-FFF2-40B4-BE49-F238E27FC236}">
                <a16:creationId xmlns:a16="http://schemas.microsoft.com/office/drawing/2014/main" id="{21469B9C-4FCA-9D22-A92F-76516C233B1E}"/>
              </a:ext>
            </a:extLst>
          </p:cNvPr>
          <p:cNvSpPr>
            <a:spLocks noGrp="1"/>
          </p:cNvSpPr>
          <p:nvPr>
            <p:ph idx="1"/>
          </p:nvPr>
        </p:nvSpPr>
        <p:spPr>
          <a:xfrm>
            <a:off x="693683" y="1686910"/>
            <a:ext cx="5123793" cy="4690242"/>
          </a:xfrm>
        </p:spPr>
        <p:txBody>
          <a:bodyPr>
            <a:normAutofit lnSpcReduction="10000"/>
          </a:bodyPr>
          <a:lstStyle/>
          <a:p>
            <a:r>
              <a:rPr lang="en-US" sz="2000" dirty="0"/>
              <a:t>The Objects in OOP are sub-parts of the main program</a:t>
            </a:r>
          </a:p>
          <a:p>
            <a:pPr lvl="1"/>
            <a:r>
              <a:rPr lang="en-US" sz="2000" dirty="0"/>
              <a:t>Like the waiter in the restaurant is a sub-part of the restaurant</a:t>
            </a:r>
          </a:p>
          <a:p>
            <a:r>
              <a:rPr lang="en-US" sz="2000" dirty="0"/>
              <a:t>Programs are like blueprints to create objects</a:t>
            </a:r>
          </a:p>
          <a:p>
            <a:pPr lvl="1"/>
            <a:r>
              <a:rPr lang="en-US" sz="2000" dirty="0"/>
              <a:t>For example, a waiter program would be a blueprint telling the main.py program how to create a waiter object</a:t>
            </a:r>
          </a:p>
          <a:p>
            <a:r>
              <a:rPr lang="en-US" sz="2000" dirty="0"/>
              <a:t>Objects are defined by 2 things: What they have and what they do</a:t>
            </a:r>
          </a:p>
          <a:p>
            <a:pPr lvl="1"/>
            <a:r>
              <a:rPr lang="en-US" sz="2000" dirty="0"/>
              <a:t>What they have is known as variables of the object or attributes</a:t>
            </a:r>
          </a:p>
          <a:p>
            <a:pPr lvl="1"/>
            <a:r>
              <a:rPr lang="en-US" sz="2000" dirty="0"/>
              <a:t>What they do is known as functions of the object or methods</a:t>
            </a:r>
          </a:p>
        </p:txBody>
      </p:sp>
      <p:pic>
        <p:nvPicPr>
          <p:cNvPr id="5" name="Picture 4" descr="A person smiling at a tray&#10;&#10;Description automatically generated">
            <a:extLst>
              <a:ext uri="{FF2B5EF4-FFF2-40B4-BE49-F238E27FC236}">
                <a16:creationId xmlns:a16="http://schemas.microsoft.com/office/drawing/2014/main" id="{D7BF698A-D727-7A75-E543-F73BB8C220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80610" y="1752320"/>
            <a:ext cx="4737650" cy="3375575"/>
          </a:xfrm>
          <a:prstGeom prst="rect">
            <a:avLst/>
          </a:prstGeom>
        </p:spPr>
      </p:pic>
    </p:spTree>
    <p:extLst>
      <p:ext uri="{BB962C8B-B14F-4D97-AF65-F5344CB8AC3E}">
        <p14:creationId xmlns:p14="http://schemas.microsoft.com/office/powerpoint/2010/main" val="336224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t staring">
            <a:extLst>
              <a:ext uri="{FF2B5EF4-FFF2-40B4-BE49-F238E27FC236}">
                <a16:creationId xmlns:a16="http://schemas.microsoft.com/office/drawing/2014/main" id="{108F926F-BBB8-DC3A-AA96-A3AFAB3C4565}"/>
              </a:ext>
            </a:extLst>
          </p:cNvPr>
          <p:cNvPicPr>
            <a:picLocks noChangeAspect="1"/>
          </p:cNvPicPr>
          <p:nvPr/>
        </p:nvPicPr>
        <p:blipFill rotWithShape="1">
          <a:blip r:embed="rId2"/>
          <a:srcRect l="23703" r="35185"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7885AFFE-3CF4-683A-6ADB-F8CE0614FC05}"/>
              </a:ext>
            </a:extLst>
          </p:cNvPr>
          <p:cNvSpPr>
            <a:spLocks noGrp="1"/>
          </p:cNvSpPr>
          <p:nvPr>
            <p:ph type="title"/>
          </p:nvPr>
        </p:nvSpPr>
        <p:spPr>
          <a:xfrm>
            <a:off x="1137034" y="609600"/>
            <a:ext cx="6831188" cy="1322887"/>
          </a:xfrm>
        </p:spPr>
        <p:txBody>
          <a:bodyPr>
            <a:normAutofit/>
          </a:bodyPr>
          <a:lstStyle/>
          <a:p>
            <a:r>
              <a:rPr lang="en-US"/>
              <a:t>Creating an Object</a:t>
            </a:r>
          </a:p>
        </p:txBody>
      </p:sp>
      <p:sp>
        <p:nvSpPr>
          <p:cNvPr id="3" name="Content Placeholder 2">
            <a:extLst>
              <a:ext uri="{FF2B5EF4-FFF2-40B4-BE49-F238E27FC236}">
                <a16:creationId xmlns:a16="http://schemas.microsoft.com/office/drawing/2014/main" id="{6FBA5369-A35A-6E8A-C1E6-D741518378C2}"/>
              </a:ext>
            </a:extLst>
          </p:cNvPr>
          <p:cNvSpPr>
            <a:spLocks noGrp="1"/>
          </p:cNvSpPr>
          <p:nvPr>
            <p:ph idx="1"/>
          </p:nvPr>
        </p:nvSpPr>
        <p:spPr>
          <a:xfrm>
            <a:off x="822063" y="1932488"/>
            <a:ext cx="6831188" cy="4170200"/>
          </a:xfrm>
        </p:spPr>
        <p:txBody>
          <a:bodyPr>
            <a:normAutofit lnSpcReduction="10000"/>
          </a:bodyPr>
          <a:lstStyle/>
          <a:p>
            <a:r>
              <a:rPr lang="en-US" sz="2000" dirty="0"/>
              <a:t>Let’s try creating an object in Python</a:t>
            </a:r>
          </a:p>
          <a:p>
            <a:r>
              <a:rPr lang="en-US" sz="2000" dirty="0"/>
              <a:t>To do this, we’ll start by opening up a new project called Animals</a:t>
            </a:r>
          </a:p>
          <a:p>
            <a:r>
              <a:rPr lang="en-US" sz="2000" dirty="0"/>
              <a:t>Then, after creating our main.py script, let’s create another script called </a:t>
            </a:r>
            <a:r>
              <a:rPr lang="en-US" sz="2000" dirty="0" err="1"/>
              <a:t>CatProgram</a:t>
            </a:r>
            <a:endParaRPr lang="en-US" sz="2000" dirty="0"/>
          </a:p>
          <a:p>
            <a:r>
              <a:rPr lang="en-US" sz="2000" dirty="0"/>
              <a:t>In our </a:t>
            </a:r>
            <a:r>
              <a:rPr lang="en-US" sz="2000" dirty="0" err="1"/>
              <a:t>CatProgram</a:t>
            </a:r>
            <a:r>
              <a:rPr lang="en-US" sz="2000" dirty="0"/>
              <a:t> file, we should write:</a:t>
            </a:r>
          </a:p>
          <a:p>
            <a:pPr marL="0" indent="0">
              <a:buNone/>
            </a:pPr>
            <a:r>
              <a:rPr lang="en-US" sz="2000" dirty="0">
                <a:latin typeface="Lucida Console" panose="020B0609040504020204" pitchFamily="49" charset="0"/>
              </a:rPr>
              <a:t>class Cat():</a:t>
            </a:r>
          </a:p>
          <a:p>
            <a:pPr marL="0" indent="0">
              <a:buNone/>
            </a:pPr>
            <a:r>
              <a:rPr lang="en-US" sz="2000" dirty="0">
                <a:latin typeface="Lucida Console" panose="020B0609040504020204" pitchFamily="49" charset="0"/>
              </a:rPr>
              <a:t>	# cat stuff</a:t>
            </a:r>
          </a:p>
          <a:p>
            <a:r>
              <a:rPr lang="en-US" sz="2000" dirty="0"/>
              <a:t>Next, we can create a cat object in our main.py file by writing:</a:t>
            </a:r>
          </a:p>
          <a:p>
            <a:pPr marL="0" indent="0">
              <a:buNone/>
            </a:pPr>
            <a:r>
              <a:rPr lang="en-US" sz="2000" dirty="0">
                <a:latin typeface="Lucida Console" panose="020B0609040504020204" pitchFamily="49" charset="0"/>
              </a:rPr>
              <a:t>import </a:t>
            </a:r>
            <a:r>
              <a:rPr lang="en-US" sz="2000" dirty="0" err="1">
                <a:latin typeface="Lucida Console" panose="020B0609040504020204" pitchFamily="49" charset="0"/>
              </a:rPr>
              <a:t>CatProgram</a:t>
            </a:r>
            <a:endParaRPr lang="en-US" sz="2000" dirty="0">
              <a:latin typeface="Lucida Console" panose="020B0609040504020204" pitchFamily="49" charset="0"/>
            </a:endParaRPr>
          </a:p>
          <a:p>
            <a:pPr marL="0" indent="0">
              <a:buNone/>
            </a:pPr>
            <a:r>
              <a:rPr lang="en-US" sz="2000" dirty="0" err="1">
                <a:latin typeface="Lucida Console" panose="020B0609040504020204" pitchFamily="49" charset="0"/>
              </a:rPr>
              <a:t>simba</a:t>
            </a:r>
            <a:r>
              <a:rPr lang="en-US" sz="2000" dirty="0">
                <a:latin typeface="Lucida Console" panose="020B0609040504020204" pitchFamily="49" charset="0"/>
              </a:rPr>
              <a:t> = </a:t>
            </a:r>
            <a:r>
              <a:rPr lang="en-US" sz="2000" dirty="0" err="1">
                <a:latin typeface="Lucida Console" panose="020B0609040504020204" pitchFamily="49" charset="0"/>
              </a:rPr>
              <a:t>CatProgram.Cat</a:t>
            </a:r>
            <a:r>
              <a:rPr lang="en-US" sz="2000" dirty="0">
                <a:latin typeface="Lucida Console" panose="020B0609040504020204" pitchFamily="49" charset="0"/>
              </a:rPr>
              <a:t>()</a:t>
            </a:r>
          </a:p>
        </p:txBody>
      </p:sp>
    </p:spTree>
    <p:extLst>
      <p:ext uri="{BB962C8B-B14F-4D97-AF65-F5344CB8AC3E}">
        <p14:creationId xmlns:p14="http://schemas.microsoft.com/office/powerpoint/2010/main" val="256558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rtrait of Siberian kitten">
            <a:extLst>
              <a:ext uri="{FF2B5EF4-FFF2-40B4-BE49-F238E27FC236}">
                <a16:creationId xmlns:a16="http://schemas.microsoft.com/office/drawing/2014/main" id="{8FC980F0-7CDE-7187-A403-E169413EC24F}"/>
              </a:ext>
            </a:extLst>
          </p:cNvPr>
          <p:cNvPicPr>
            <a:picLocks noChangeAspect="1"/>
          </p:cNvPicPr>
          <p:nvPr/>
        </p:nvPicPr>
        <p:blipFill rotWithShape="1">
          <a:blip r:embed="rId2"/>
          <a:srcRect l="33724" r="6942" b="-2"/>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01A1E556-E308-1BB6-9EF9-AF4206F518FB}"/>
              </a:ext>
            </a:extLst>
          </p:cNvPr>
          <p:cNvSpPr>
            <a:spLocks noGrp="1"/>
          </p:cNvSpPr>
          <p:nvPr>
            <p:ph idx="1"/>
          </p:nvPr>
        </p:nvSpPr>
        <p:spPr>
          <a:xfrm>
            <a:off x="6803409" y="2470245"/>
            <a:ext cx="4156512" cy="3769835"/>
          </a:xfrm>
        </p:spPr>
        <p:txBody>
          <a:bodyPr anchor="ctr">
            <a:normAutofit/>
          </a:bodyPr>
          <a:lstStyle/>
          <a:p>
            <a:r>
              <a:rPr lang="en-US" sz="2000" dirty="0"/>
              <a:t>Now the variable </a:t>
            </a:r>
            <a:r>
              <a:rPr lang="en-US" sz="2000" dirty="0" err="1"/>
              <a:t>simba</a:t>
            </a:r>
            <a:r>
              <a:rPr lang="en-US" sz="2000" dirty="0"/>
              <a:t> holds our Cat object</a:t>
            </a:r>
          </a:p>
          <a:p>
            <a:r>
              <a:rPr lang="en-US" sz="2000" dirty="0"/>
              <a:t>We can also create a Cat object in the main.py file like this:</a:t>
            </a:r>
          </a:p>
          <a:p>
            <a:pPr marL="0" indent="0">
              <a:buNone/>
            </a:pPr>
            <a:r>
              <a:rPr lang="en-US" sz="2000" dirty="0">
                <a:latin typeface="Lucida Console" panose="020B0609040504020204" pitchFamily="49" charset="0"/>
              </a:rPr>
              <a:t>from </a:t>
            </a:r>
            <a:r>
              <a:rPr lang="en-US" sz="2000" dirty="0" err="1">
                <a:latin typeface="Lucida Console" panose="020B0609040504020204" pitchFamily="49" charset="0"/>
              </a:rPr>
              <a:t>CatProgram</a:t>
            </a:r>
            <a:r>
              <a:rPr lang="en-US" sz="2000" dirty="0">
                <a:latin typeface="Lucida Console" panose="020B0609040504020204" pitchFamily="49" charset="0"/>
              </a:rPr>
              <a:t> import Cat</a:t>
            </a:r>
          </a:p>
          <a:p>
            <a:pPr marL="0" indent="0">
              <a:buNone/>
            </a:pPr>
            <a:r>
              <a:rPr lang="en-US" sz="2000" dirty="0" err="1">
                <a:latin typeface="Lucida Console" panose="020B0609040504020204" pitchFamily="49" charset="0"/>
              </a:rPr>
              <a:t>simba</a:t>
            </a:r>
            <a:r>
              <a:rPr lang="en-US" sz="2000" dirty="0">
                <a:latin typeface="Lucida Console" panose="020B0609040504020204" pitchFamily="49" charset="0"/>
              </a:rPr>
              <a:t> = Cat()</a:t>
            </a:r>
          </a:p>
          <a:p>
            <a:pPr marL="0" indent="0">
              <a:buNone/>
            </a:pPr>
            <a:endParaRPr lang="en-US" sz="2000" dirty="0"/>
          </a:p>
        </p:txBody>
      </p:sp>
    </p:spTree>
    <p:extLst>
      <p:ext uri="{BB962C8B-B14F-4D97-AF65-F5344CB8AC3E}">
        <p14:creationId xmlns:p14="http://schemas.microsoft.com/office/powerpoint/2010/main" val="103824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574D-A48E-40F0-2608-27817E00F9DD}"/>
              </a:ext>
            </a:extLst>
          </p:cNvPr>
          <p:cNvSpPr>
            <a:spLocks noGrp="1"/>
          </p:cNvSpPr>
          <p:nvPr>
            <p:ph type="title"/>
          </p:nvPr>
        </p:nvSpPr>
        <p:spPr>
          <a:xfrm>
            <a:off x="572493" y="238539"/>
            <a:ext cx="11018520" cy="1434415"/>
          </a:xfrm>
        </p:spPr>
        <p:txBody>
          <a:bodyPr anchor="b">
            <a:normAutofit/>
          </a:bodyPr>
          <a:lstStyle/>
          <a:p>
            <a:r>
              <a:rPr lang="en-US" sz="5400"/>
              <a:t>Attributes / What Objects Have</a:t>
            </a:r>
          </a:p>
        </p:txBody>
      </p:sp>
      <p:sp>
        <p:nvSpPr>
          <p:cNvPr id="3" name="Content Placeholder 2">
            <a:extLst>
              <a:ext uri="{FF2B5EF4-FFF2-40B4-BE49-F238E27FC236}">
                <a16:creationId xmlns:a16="http://schemas.microsoft.com/office/drawing/2014/main" id="{C5D4E76B-8EE0-F099-73CF-DD4688B4ACD1}"/>
              </a:ext>
            </a:extLst>
          </p:cNvPr>
          <p:cNvSpPr>
            <a:spLocks noGrp="1"/>
          </p:cNvSpPr>
          <p:nvPr>
            <p:ph idx="1"/>
          </p:nvPr>
        </p:nvSpPr>
        <p:spPr>
          <a:xfrm>
            <a:off x="572493" y="2071316"/>
            <a:ext cx="6713552" cy="4119172"/>
          </a:xfrm>
        </p:spPr>
        <p:txBody>
          <a:bodyPr anchor="t">
            <a:normAutofit/>
          </a:bodyPr>
          <a:lstStyle/>
          <a:p>
            <a:r>
              <a:rPr lang="en-US" sz="1700" dirty="0"/>
              <a:t>Attributes represent the variables of an object</a:t>
            </a:r>
          </a:p>
          <a:p>
            <a:r>
              <a:rPr lang="en-US" sz="1700" dirty="0"/>
              <a:t>These are possible attributes for the waiter object of the restaurant</a:t>
            </a:r>
          </a:p>
          <a:p>
            <a:pPr marL="0" indent="0">
              <a:buNone/>
            </a:pPr>
            <a:r>
              <a:rPr lang="en-US" sz="1700" dirty="0" err="1">
                <a:latin typeface="Lucida Console" panose="020B0609040504020204" pitchFamily="49" charset="0"/>
              </a:rPr>
              <a:t>is_holding_plate</a:t>
            </a:r>
            <a:r>
              <a:rPr lang="en-US" sz="1700" dirty="0">
                <a:latin typeface="Lucida Console" panose="020B0609040504020204" pitchFamily="49" charset="0"/>
              </a:rPr>
              <a:t> = True</a:t>
            </a:r>
          </a:p>
          <a:p>
            <a:pPr marL="0" indent="0">
              <a:buNone/>
            </a:pPr>
            <a:r>
              <a:rPr lang="en-US" sz="1700" dirty="0" err="1">
                <a:latin typeface="Lucida Console" panose="020B0609040504020204" pitchFamily="49" charset="0"/>
              </a:rPr>
              <a:t>assigned_tables</a:t>
            </a:r>
            <a:r>
              <a:rPr lang="en-US" sz="1700" dirty="0">
                <a:latin typeface="Lucida Console" panose="020B0609040504020204" pitchFamily="49" charset="0"/>
              </a:rPr>
              <a:t> = [2, 4, 5]</a:t>
            </a:r>
          </a:p>
          <a:p>
            <a:r>
              <a:rPr lang="en-US" sz="1700" dirty="0"/>
              <a:t>These are essentially just the variables specific to an object</a:t>
            </a:r>
          </a:p>
          <a:p>
            <a:r>
              <a:rPr lang="en-US" sz="1700" dirty="0"/>
              <a:t>Let’s create some attributes for our Cat object</a:t>
            </a:r>
          </a:p>
          <a:p>
            <a:pPr lvl="1"/>
            <a:r>
              <a:rPr lang="en-US" sz="1700" dirty="0"/>
              <a:t>Note that whatever we write must be indented</a:t>
            </a:r>
          </a:p>
          <a:p>
            <a:pPr marL="0" indent="0">
              <a:buNone/>
            </a:pPr>
            <a:r>
              <a:rPr lang="en-US" sz="1700" dirty="0" err="1">
                <a:latin typeface="Lucida Console" panose="020B0609040504020204" pitchFamily="49" charset="0"/>
              </a:rPr>
              <a:t>has_fish</a:t>
            </a:r>
            <a:r>
              <a:rPr lang="en-US" sz="1700" dirty="0">
                <a:latin typeface="Lucida Console" panose="020B0609040504020204" pitchFamily="49" charset="0"/>
              </a:rPr>
              <a:t> = False</a:t>
            </a:r>
          </a:p>
          <a:p>
            <a:pPr marL="0" indent="0">
              <a:buNone/>
            </a:pPr>
            <a:r>
              <a:rPr lang="en-US" sz="1700" dirty="0" err="1">
                <a:latin typeface="Lucida Console" panose="020B0609040504020204" pitchFamily="49" charset="0"/>
              </a:rPr>
              <a:t>fur_color</a:t>
            </a:r>
            <a:r>
              <a:rPr lang="en-US" sz="1700" dirty="0">
                <a:latin typeface="Lucida Console" panose="020B0609040504020204" pitchFamily="49" charset="0"/>
              </a:rPr>
              <a:t> = “orange”</a:t>
            </a:r>
          </a:p>
          <a:p>
            <a:r>
              <a:rPr lang="en-US" sz="1700" dirty="0"/>
              <a:t>We can access these attributes in our main.py script by writing:</a:t>
            </a:r>
          </a:p>
          <a:p>
            <a:pPr marL="0" indent="0">
              <a:buNone/>
            </a:pPr>
            <a:r>
              <a:rPr lang="en-US" sz="1700" dirty="0">
                <a:latin typeface="Lucida Console" panose="020B0609040504020204" pitchFamily="49" charset="0"/>
              </a:rPr>
              <a:t>print(</a:t>
            </a:r>
            <a:r>
              <a:rPr lang="en-US" sz="1700" dirty="0" err="1">
                <a:latin typeface="Lucida Console" panose="020B0609040504020204" pitchFamily="49" charset="0"/>
              </a:rPr>
              <a:t>simba.has_fish</a:t>
            </a:r>
            <a:r>
              <a:rPr lang="en-US" sz="1700" dirty="0">
                <a:latin typeface="Lucida Console" panose="020B0609040504020204" pitchFamily="49" charset="0"/>
              </a:rPr>
              <a:t>)</a:t>
            </a:r>
          </a:p>
          <a:p>
            <a:pPr marL="0" indent="0">
              <a:buNone/>
            </a:pPr>
            <a:endParaRPr lang="en-US" sz="1700" dirty="0">
              <a:latin typeface="Lucida Console" panose="020B0609040504020204" pitchFamily="49" charset="0"/>
            </a:endParaRPr>
          </a:p>
          <a:p>
            <a:pPr marL="0" indent="0">
              <a:buNone/>
            </a:pPr>
            <a:endParaRPr lang="en-US" sz="1700" dirty="0"/>
          </a:p>
        </p:txBody>
      </p:sp>
      <p:pic>
        <p:nvPicPr>
          <p:cNvPr id="3074" name="Picture 2" descr="2,200+ Cat Eating Fish Stock Photos, Pictures &amp; Royalty-Free Images -  iStock | Cat fish, Sushi, Rabbit eating carrot">
            <a:extLst>
              <a:ext uri="{FF2B5EF4-FFF2-40B4-BE49-F238E27FC236}">
                <a16:creationId xmlns:a16="http://schemas.microsoft.com/office/drawing/2014/main" id="{C1D4F18D-7963-8DE4-37BF-3F2A7668E6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43" r="9999"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59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4AB3-A5CF-53AD-D3FA-DD1C6ABD44E5}"/>
              </a:ext>
            </a:extLst>
          </p:cNvPr>
          <p:cNvSpPr>
            <a:spLocks noGrp="1"/>
          </p:cNvSpPr>
          <p:nvPr>
            <p:ph type="title"/>
          </p:nvPr>
        </p:nvSpPr>
        <p:spPr>
          <a:xfrm>
            <a:off x="612648" y="1078992"/>
            <a:ext cx="6268770" cy="1536192"/>
          </a:xfrm>
        </p:spPr>
        <p:txBody>
          <a:bodyPr anchor="b">
            <a:normAutofit/>
          </a:bodyPr>
          <a:lstStyle/>
          <a:p>
            <a:r>
              <a:rPr lang="en-US" sz="5200"/>
              <a:t>Methods / What Objects Do</a:t>
            </a:r>
          </a:p>
        </p:txBody>
      </p:sp>
      <p:sp>
        <p:nvSpPr>
          <p:cNvPr id="3" name="Content Placeholder 2">
            <a:extLst>
              <a:ext uri="{FF2B5EF4-FFF2-40B4-BE49-F238E27FC236}">
                <a16:creationId xmlns:a16="http://schemas.microsoft.com/office/drawing/2014/main" id="{DA07EBD4-8927-C08B-A21C-4BBF07A7D638}"/>
              </a:ext>
            </a:extLst>
          </p:cNvPr>
          <p:cNvSpPr>
            <a:spLocks noGrp="1"/>
          </p:cNvSpPr>
          <p:nvPr>
            <p:ph idx="1"/>
          </p:nvPr>
        </p:nvSpPr>
        <p:spPr>
          <a:xfrm>
            <a:off x="612648" y="3355848"/>
            <a:ext cx="6268770" cy="2825496"/>
          </a:xfrm>
        </p:spPr>
        <p:txBody>
          <a:bodyPr>
            <a:normAutofit/>
          </a:bodyPr>
          <a:lstStyle/>
          <a:p>
            <a:r>
              <a:rPr lang="en-US" sz="1700" dirty="0"/>
              <a:t>Methods represent the functions of an object</a:t>
            </a:r>
          </a:p>
          <a:p>
            <a:r>
              <a:rPr lang="en-US" sz="1700" dirty="0"/>
              <a:t>The waiter might have a function called </a:t>
            </a:r>
            <a:r>
              <a:rPr lang="en-US" sz="1700" dirty="0" err="1"/>
              <a:t>get_order</a:t>
            </a:r>
            <a:r>
              <a:rPr lang="en-US" sz="1700" dirty="0"/>
              <a:t> that looks like this:</a:t>
            </a:r>
          </a:p>
          <a:p>
            <a:pPr marL="0" indent="0">
              <a:buNone/>
            </a:pPr>
            <a:r>
              <a:rPr lang="en-US" sz="1700" dirty="0">
                <a:latin typeface="Lucida Console" panose="020B0609040504020204" pitchFamily="49" charset="0"/>
              </a:rPr>
              <a:t>def </a:t>
            </a:r>
            <a:r>
              <a:rPr lang="en-US" sz="1700" dirty="0" err="1">
                <a:latin typeface="Lucida Console" panose="020B0609040504020204" pitchFamily="49" charset="0"/>
              </a:rPr>
              <a:t>get_order</a:t>
            </a:r>
            <a:r>
              <a:rPr lang="en-US" sz="1700" dirty="0">
                <a:latin typeface="Lucida Console" panose="020B0609040504020204" pitchFamily="49" charset="0"/>
              </a:rPr>
              <a:t>(self):</a:t>
            </a:r>
          </a:p>
          <a:p>
            <a:pPr marL="0" indent="0">
              <a:buNone/>
            </a:pPr>
            <a:r>
              <a:rPr lang="en-US" sz="1700" dirty="0">
                <a:latin typeface="Lucida Console" panose="020B0609040504020204" pitchFamily="49" charset="0"/>
              </a:rPr>
              <a:t>	order = input(“What is your order? “)</a:t>
            </a:r>
          </a:p>
          <a:p>
            <a:pPr marL="0" indent="0">
              <a:buNone/>
            </a:pPr>
            <a:r>
              <a:rPr lang="en-US" sz="1700" dirty="0">
                <a:latin typeface="Lucida Console" panose="020B0609040504020204" pitchFamily="49" charset="0"/>
              </a:rPr>
              <a:t>	return order</a:t>
            </a:r>
          </a:p>
          <a:p>
            <a:r>
              <a:rPr lang="en-US" sz="1700" dirty="0"/>
              <a:t>Note that we must write “self” as an input for the function to work</a:t>
            </a:r>
          </a:p>
        </p:txBody>
      </p:sp>
      <p:pic>
        <p:nvPicPr>
          <p:cNvPr id="7" name="Picture 6" descr="A group of people at a table&#10;&#10;Description automatically generated">
            <a:extLst>
              <a:ext uri="{FF2B5EF4-FFF2-40B4-BE49-F238E27FC236}">
                <a16:creationId xmlns:a16="http://schemas.microsoft.com/office/drawing/2014/main" id="{76D57C6A-6504-3366-4838-0F80791FA5F7}"/>
              </a:ext>
            </a:extLst>
          </p:cNvPr>
          <p:cNvPicPr>
            <a:picLocks noChangeAspect="1"/>
          </p:cNvPicPr>
          <p:nvPr/>
        </p:nvPicPr>
        <p:blipFill rotWithShape="1">
          <a:blip r:embed="rId2">
            <a:extLst>
              <a:ext uri="{28A0092B-C50C-407E-A947-70E740481C1C}">
                <a14:useLocalDpi xmlns:a14="http://schemas.microsoft.com/office/drawing/2010/main" val="0"/>
              </a:ext>
            </a:extLst>
          </a:blip>
          <a:srcRect r="35373"/>
          <a:stretch/>
        </p:blipFill>
        <p:spPr>
          <a:xfrm>
            <a:off x="7494066" y="1030666"/>
            <a:ext cx="4237686" cy="4721144"/>
          </a:xfrm>
          <a:prstGeom prst="rect">
            <a:avLst/>
          </a:prstGeom>
        </p:spPr>
      </p:pic>
    </p:spTree>
    <p:extLst>
      <p:ext uri="{BB962C8B-B14F-4D97-AF65-F5344CB8AC3E}">
        <p14:creationId xmlns:p14="http://schemas.microsoft.com/office/powerpoint/2010/main" val="233671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DEEC9-29AB-0EF0-7B87-DA334043B242}"/>
              </a:ext>
            </a:extLst>
          </p:cNvPr>
          <p:cNvSpPr>
            <a:spLocks noGrp="1"/>
          </p:cNvSpPr>
          <p:nvPr>
            <p:ph idx="1"/>
          </p:nvPr>
        </p:nvSpPr>
        <p:spPr>
          <a:xfrm>
            <a:off x="590719" y="2330505"/>
            <a:ext cx="4559425" cy="3979585"/>
          </a:xfrm>
        </p:spPr>
        <p:txBody>
          <a:bodyPr anchor="ctr">
            <a:normAutofit/>
          </a:bodyPr>
          <a:lstStyle/>
          <a:p>
            <a:r>
              <a:rPr lang="en-US" sz="1400"/>
              <a:t>Let’s write some methods for our Cat</a:t>
            </a:r>
          </a:p>
          <a:p>
            <a:pPr marL="0" indent="0">
              <a:buNone/>
            </a:pPr>
            <a:r>
              <a:rPr lang="en-US" sz="1400">
                <a:latin typeface="Lucida Console" panose="020B0609040504020204" pitchFamily="49" charset="0"/>
              </a:rPr>
              <a:t>def get_fish(self):</a:t>
            </a:r>
          </a:p>
          <a:p>
            <a:pPr marL="0" indent="0">
              <a:buNone/>
            </a:pPr>
            <a:r>
              <a:rPr lang="en-US" sz="1400">
                <a:latin typeface="Lucida Console" panose="020B0609040504020204" pitchFamily="49" charset="0"/>
              </a:rPr>
              <a:t>	self.has_fish = True</a:t>
            </a:r>
          </a:p>
          <a:p>
            <a:pPr marL="0" indent="0">
              <a:buNone/>
            </a:pPr>
            <a:endParaRPr lang="en-US" sz="1400">
              <a:latin typeface="Lucida Console" panose="020B0609040504020204" pitchFamily="49" charset="0"/>
            </a:endParaRPr>
          </a:p>
          <a:p>
            <a:pPr marL="0" indent="0">
              <a:buNone/>
            </a:pPr>
            <a:r>
              <a:rPr lang="en-US" sz="1400">
                <a:latin typeface="Lucida Console" panose="020B0609040504020204" pitchFamily="49" charset="0"/>
              </a:rPr>
              <a:t>def eat_fish(self):</a:t>
            </a:r>
          </a:p>
          <a:p>
            <a:pPr marL="0" indent="0">
              <a:buNone/>
            </a:pPr>
            <a:r>
              <a:rPr lang="en-US" sz="1400">
                <a:latin typeface="Lucida Console" panose="020B0609040504020204" pitchFamily="49" charset="0"/>
              </a:rPr>
              <a:t>	if self.has_fish:</a:t>
            </a:r>
          </a:p>
          <a:p>
            <a:pPr marL="0" indent="0">
              <a:buNone/>
            </a:pPr>
            <a:r>
              <a:rPr lang="en-US" sz="1400">
                <a:latin typeface="Lucida Console" panose="020B0609040504020204" pitchFamily="49" charset="0"/>
              </a:rPr>
              <a:t>		self.has_fish = False</a:t>
            </a:r>
          </a:p>
          <a:p>
            <a:pPr marL="0" indent="0">
              <a:buNone/>
            </a:pPr>
            <a:r>
              <a:rPr lang="en-US" sz="1400">
                <a:latin typeface="Lucida Console" panose="020B0609040504020204" pitchFamily="49" charset="0"/>
              </a:rPr>
              <a:t>		print(“nom nom”)</a:t>
            </a:r>
          </a:p>
          <a:p>
            <a:r>
              <a:rPr lang="en-US" sz="1400"/>
              <a:t>Notice that we needed to write “self” in front of each of our variables inside the functions. This is because otherwise, Python won’t know that “has_fish” refers to the variable outside the function</a:t>
            </a:r>
          </a:p>
          <a:p>
            <a:r>
              <a:rPr lang="en-US" sz="1400"/>
              <a:t>We’ll talk about this scope problem more in the future</a:t>
            </a:r>
          </a:p>
          <a:p>
            <a:endParaRPr lang="en-US" sz="1400"/>
          </a:p>
        </p:txBody>
      </p:sp>
      <p:pic>
        <p:nvPicPr>
          <p:cNvPr id="5122" name="Picture 2" descr="What Do Cats Eat &amp; Are Cats Carnivores? | Purina">
            <a:extLst>
              <a:ext uri="{FF2B5EF4-FFF2-40B4-BE49-F238E27FC236}">
                <a16:creationId xmlns:a16="http://schemas.microsoft.com/office/drawing/2014/main" id="{F937644D-A774-B396-3D55-8004413832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49" r="8425"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88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1394</Words>
  <Application>Microsoft Office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Lucida Console</vt:lpstr>
      <vt:lpstr>Office Theme</vt:lpstr>
      <vt:lpstr>Python! Day 11</vt:lpstr>
      <vt:lpstr>What is Object Oriented Programming (OOP)?</vt:lpstr>
      <vt:lpstr>Why is object-oriented programming (OOP) useful?</vt:lpstr>
      <vt:lpstr>Objects in OOP</vt:lpstr>
      <vt:lpstr>Creating an Object</vt:lpstr>
      <vt:lpstr>PowerPoint Presentation</vt:lpstr>
      <vt:lpstr>Attributes / What Objects Have</vt:lpstr>
      <vt:lpstr>Methods / What Objects Do</vt:lpstr>
      <vt:lpstr>PowerPoint Presentation</vt:lpstr>
      <vt:lpstr>PowerPoint Presentation</vt:lpstr>
      <vt:lpstr>Project: Creating a Dog</vt:lpstr>
      <vt:lpstr>Object Oriented Programming Uses</vt:lpstr>
      <vt:lpstr>Introduction to Turtle</vt:lpstr>
      <vt:lpstr>Using the Screen</vt:lpstr>
      <vt:lpstr>Using the Screen’s Attributes and Methods</vt:lpstr>
      <vt:lpstr>Using the Turtle’s Attributes and Methods</vt:lpstr>
      <vt:lpstr>Finding the Turtle’s Methods</vt:lpstr>
      <vt:lpstr>Project: Draw the Windows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Day 11</dc:title>
  <dc:creator>Tavishi Bhatia</dc:creator>
  <cp:lastModifiedBy>Tavishi Bhatia</cp:lastModifiedBy>
  <cp:revision>1</cp:revision>
  <dcterms:created xsi:type="dcterms:W3CDTF">2024-05-08T01:03:43Z</dcterms:created>
  <dcterms:modified xsi:type="dcterms:W3CDTF">2024-05-08T01:04:34Z</dcterms:modified>
</cp:coreProperties>
</file>